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361" r:id="rId2"/>
    <p:sldId id="370" r:id="rId3"/>
    <p:sldId id="378" r:id="rId4"/>
    <p:sldId id="368" r:id="rId5"/>
    <p:sldId id="364" r:id="rId6"/>
    <p:sldId id="374" r:id="rId7"/>
    <p:sldId id="371" r:id="rId8"/>
    <p:sldId id="367" r:id="rId9"/>
    <p:sldId id="385" r:id="rId10"/>
    <p:sldId id="372" r:id="rId11"/>
    <p:sldId id="366" r:id="rId12"/>
    <p:sldId id="383" r:id="rId13"/>
    <p:sldId id="384" r:id="rId14"/>
    <p:sldId id="362" r:id="rId15"/>
    <p:sldId id="369" r:id="rId16"/>
    <p:sldId id="382" r:id="rId17"/>
    <p:sldId id="377" r:id="rId18"/>
    <p:sldId id="376" r:id="rId1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42B3D"/>
    <a:srgbClr val="33659D"/>
    <a:srgbClr val="172F49"/>
    <a:srgbClr val="BFDFF7"/>
    <a:srgbClr val="FAC6F3"/>
    <a:srgbClr val="F9BDF0"/>
    <a:srgbClr val="264F7C"/>
    <a:srgbClr val="1C3A5A"/>
    <a:srgbClr val="1F3E61"/>
    <a:srgbClr val="152B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B9631B5-78F2-41C9-869B-9F39066F8104}" styleName="보통 스타일 3 - 강조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9461" autoAdjust="0"/>
  </p:normalViewPr>
  <p:slideViewPr>
    <p:cSldViewPr snapToGrid="0" showGuides="1">
      <p:cViewPr varScale="1">
        <p:scale>
          <a:sx n="102" d="100"/>
          <a:sy n="102" d="100"/>
        </p:scale>
        <p:origin x="198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C91009-808C-45A1-B17D-7DCB0F82985A}" type="datetimeFigureOut">
              <a:rPr lang="ko-KR" altLang="en-US" smtClean="0"/>
              <a:pPr/>
              <a:t>2022-03-10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2DBE22-639F-49C0-82B1-FB4DCCF2E57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58360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2DBE22-639F-49C0-82B1-FB4DCCF2E572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6094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2DBE22-639F-49C0-82B1-FB4DCCF2E572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39489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2DBE22-639F-49C0-82B1-FB4DCCF2E572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66126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2DBE22-639F-49C0-82B1-FB4DCCF2E572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99189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2DBE22-639F-49C0-82B1-FB4DCCF2E572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32695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2DBE22-639F-49C0-82B1-FB4DCCF2E572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53519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2DBE22-639F-49C0-82B1-FB4DCCF2E572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0825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2DBE22-639F-49C0-82B1-FB4DCCF2E572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89703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2DBE22-639F-49C0-82B1-FB4DCCF2E572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73459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2DBE22-639F-49C0-82B1-FB4DCCF2E572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19873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2DBE22-639F-49C0-82B1-FB4DCCF2E572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12923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2DBE22-639F-49C0-82B1-FB4DCCF2E572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2DBE22-639F-49C0-82B1-FB4DCCF2E572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55097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2DBE22-639F-49C0-82B1-FB4DCCF2E572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76432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2DBE22-639F-49C0-82B1-FB4DCCF2E572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1D388B-6889-425B-9236-1AEB9E6B10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D82E1E2-9CB1-4E0E-BCE1-CA4FB1A122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99882EC-5D9E-4352-97C4-98512DE1ED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19FCE-3F49-4B18-9C28-70A09F10B22D}" type="datetimeFigureOut">
              <a:rPr lang="ko-KR" altLang="en-US" smtClean="0"/>
              <a:pPr/>
              <a:t>2022-03-10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EE68078-30AC-4FF4-87A2-E8DD7D5B97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1956CC7-5067-4337-A4D2-8A6525033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2AF16-AE97-4B00-933A-B307020EFD4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2126453"/>
      </p:ext>
    </p:extLst>
  </p:cSld>
  <p:clrMapOvr>
    <a:masterClrMapping/>
  </p:clrMapOvr>
  <p:transition advTm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763B47-694C-4FD1-BF8E-5AB1E7AB9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D181EAB-B7D9-4DEE-97C6-93E07E2890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0420C1D-741A-400B-B8C2-78E6B2DFA7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19FCE-3F49-4B18-9C28-70A09F10B22D}" type="datetimeFigureOut">
              <a:rPr lang="ko-KR" altLang="en-US" smtClean="0"/>
              <a:pPr/>
              <a:t>2022-03-10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BC09071-0878-4D9D-8211-F511ED94B0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A1B6521-250D-4C17-BCFD-2029C75648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2AF16-AE97-4B00-933A-B307020EFD4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0542314"/>
      </p:ext>
    </p:extLst>
  </p:cSld>
  <p:clrMapOvr>
    <a:masterClrMapping/>
  </p:clrMapOvr>
  <p:transition advTm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5D2B367-E48B-414B-B45A-DC92D190666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011E94B-6BC7-46E9-A814-1F01567CEE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F845BBC-938A-4D02-AFCD-F43ABFD803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19FCE-3F49-4B18-9C28-70A09F10B22D}" type="datetimeFigureOut">
              <a:rPr lang="ko-KR" altLang="en-US" smtClean="0"/>
              <a:pPr/>
              <a:t>2022-03-10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2041529-3DB7-4169-A018-EEF486A1AC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A824046-5D90-4768-8CA2-68C4A5FAF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2AF16-AE97-4B00-933A-B307020EFD4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3218516"/>
      </p:ext>
    </p:extLst>
  </p:cSld>
  <p:clrMapOvr>
    <a:masterClrMapping/>
  </p:clrMapOvr>
  <p:transition advTm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8D42DA-08C6-49F7-8023-FFFEF660C3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A50BEF4-9C9D-4A19-84B3-AA3FAF0EB0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C562ABA-A23A-4B58-8A1E-29E0E3E22A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19FCE-3F49-4B18-9C28-70A09F10B22D}" type="datetimeFigureOut">
              <a:rPr lang="ko-KR" altLang="en-US" smtClean="0"/>
              <a:pPr/>
              <a:t>2022-03-10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6C6D5D8-F5D7-4E69-B8C2-CD2E55868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5B91B1F-A5C1-4EA0-8741-B2E5676CA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2AF16-AE97-4B00-933A-B307020EFD4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8451587"/>
      </p:ext>
    </p:extLst>
  </p:cSld>
  <p:clrMapOvr>
    <a:masterClrMapping/>
  </p:clrMapOvr>
  <p:transition advTm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DE5B16-CD5C-4DD4-9693-2749C03ED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5CF8C6B-52C2-491B-B50C-F86ED77259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8B59836-DCAE-4513-AD5B-02B7598AE8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19FCE-3F49-4B18-9C28-70A09F10B22D}" type="datetimeFigureOut">
              <a:rPr lang="ko-KR" altLang="en-US" smtClean="0"/>
              <a:pPr/>
              <a:t>2022-03-10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CF1275B-BF34-464F-A12B-AE3FA4910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10AE424-318C-4C3E-910A-BF6086B40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2AF16-AE97-4B00-933A-B307020EFD4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2977090"/>
      </p:ext>
    </p:extLst>
  </p:cSld>
  <p:clrMapOvr>
    <a:masterClrMapping/>
  </p:clrMapOvr>
  <p:transition advTm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F98B01-9B94-4953-BE5F-0EB9EAF46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164C4D1-8627-432F-A506-5DDA5B2236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32F618A-9242-41A3-975F-7E143B6F24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CB10B56-D831-4917-AFA2-C524821882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19FCE-3F49-4B18-9C28-70A09F10B22D}" type="datetimeFigureOut">
              <a:rPr lang="ko-KR" altLang="en-US" smtClean="0"/>
              <a:pPr/>
              <a:t>2022-03-10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3F0FD90-3727-4C33-85F0-912DE56C73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EAB40BC-45AD-4AC5-9E14-B47B113F5F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2AF16-AE97-4B00-933A-B307020EFD4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9894914"/>
      </p:ext>
    </p:extLst>
  </p:cSld>
  <p:clrMapOvr>
    <a:masterClrMapping/>
  </p:clrMapOvr>
  <p:transition advTm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EBEFEA-CAC6-463B-B9CD-B2FFCD439C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2A692B2-1918-4877-B5BC-5B5EEF0FF1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4EB7386-A2BD-4AFE-A42D-CC484B754F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C20F9B3-CFBD-4068-B19C-0E4B966570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8B6AA18-FFC7-48D6-AD66-0FD19D72813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E0F9244-3B2B-4460-891D-31F16B8523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19FCE-3F49-4B18-9C28-70A09F10B22D}" type="datetimeFigureOut">
              <a:rPr lang="ko-KR" altLang="en-US" smtClean="0"/>
              <a:pPr/>
              <a:t>2022-03-10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1C9172E-ECD7-4F95-86B2-E1C2058D51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1FFCAD6-1CEE-41F2-A160-7DE73647E0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2AF16-AE97-4B00-933A-B307020EFD4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2812817"/>
      </p:ext>
    </p:extLst>
  </p:cSld>
  <p:clrMapOvr>
    <a:masterClrMapping/>
  </p:clrMapOvr>
  <p:transition advTm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E78B1B-A904-4380-9F53-2B3026D410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7A1684C-04C5-491F-827A-F8B193E3A7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19FCE-3F49-4B18-9C28-70A09F10B22D}" type="datetimeFigureOut">
              <a:rPr lang="ko-KR" altLang="en-US" smtClean="0"/>
              <a:pPr/>
              <a:t>2022-03-10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E4EDF12-7CC3-4BFA-B76D-963114A18F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DFFE85D-7B28-43EB-84BF-F6CA6C4E7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2AF16-AE97-4B00-933A-B307020EFD4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8549500"/>
      </p:ext>
    </p:extLst>
  </p:cSld>
  <p:clrMapOvr>
    <a:masterClrMapping/>
  </p:clrMapOvr>
  <p:transition advTm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F554E21-F47B-46A8-868E-ED3CC2A63E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19FCE-3F49-4B18-9C28-70A09F10B22D}" type="datetimeFigureOut">
              <a:rPr lang="ko-KR" altLang="en-US" smtClean="0"/>
              <a:pPr/>
              <a:t>2022-03-10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C503803-5ADD-4696-B0ED-47E2AE564F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8DB6DFD-A073-45A4-B8FE-08B7ADA6AA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2AF16-AE97-4B00-933A-B307020EFD4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4860866"/>
      </p:ext>
    </p:extLst>
  </p:cSld>
  <p:clrMapOvr>
    <a:masterClrMapping/>
  </p:clrMapOvr>
  <p:transition advTm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E2A3FC-F26B-4B03-8FA2-2919FE7F52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DB70DBF-0816-43C8-92E1-26AAF97514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32022D3-60CA-4736-958B-8D724B46FE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F847D01-87FB-441F-B2E2-68018708C8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19FCE-3F49-4B18-9C28-70A09F10B22D}" type="datetimeFigureOut">
              <a:rPr lang="ko-KR" altLang="en-US" smtClean="0"/>
              <a:pPr/>
              <a:t>2022-03-10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F08C569-2FCD-484B-A94E-42F7DA3EBE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0CF9D19-9578-4BF4-A83D-66544A944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2AF16-AE97-4B00-933A-B307020EFD4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6494286"/>
      </p:ext>
    </p:extLst>
  </p:cSld>
  <p:clrMapOvr>
    <a:masterClrMapping/>
  </p:clrMapOvr>
  <p:transition advTm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CF943A-4F59-4469-A82B-21170AA5D6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DFD93D3-77B0-4236-9A7B-990689339D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8EE6192-EEC5-4DF9-B141-2C7EF70E04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D3799FC-1B66-4486-8B7E-D222894469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19FCE-3F49-4B18-9C28-70A09F10B22D}" type="datetimeFigureOut">
              <a:rPr lang="ko-KR" altLang="en-US" smtClean="0"/>
              <a:pPr/>
              <a:t>2022-03-10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C348A8D-6E8C-4110-8AFB-E924552E42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44FDA6A-EA03-4821-A276-50A85AB6F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2AF16-AE97-4B00-933A-B307020EFD4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4018067"/>
      </p:ext>
    </p:extLst>
  </p:cSld>
  <p:clrMapOvr>
    <a:masterClrMapping/>
  </p:clrMapOvr>
  <p:transition advTm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17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704E179-4C35-4A1C-8F21-512A7B656C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A88F1C0-BEBB-4E04-B0B7-310E0C7C0A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19C7FD4-B9BE-41DB-91F7-089A76680A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A19FCE-3F49-4B18-9C28-70A09F10B22D}" type="datetimeFigureOut">
              <a:rPr lang="ko-KR" altLang="en-US" smtClean="0"/>
              <a:pPr/>
              <a:t>2022-03-10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BE049E-1B11-4027-827B-2067C1855D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FECFD07-D792-4C6B-A075-1F6DCE962B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22AF16-AE97-4B00-933A-B307020EFD4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35847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advTm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4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21.png"/><Relationship Id="rId7" Type="http://schemas.openxmlformats.org/officeDocument/2006/relationships/image" Target="../media/image45.png"/><Relationship Id="rId12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11" Type="http://schemas.openxmlformats.org/officeDocument/2006/relationships/image" Target="../media/image49.png"/><Relationship Id="rId5" Type="http://schemas.openxmlformats.org/officeDocument/2006/relationships/image" Target="../media/image23.png"/><Relationship Id="rId10" Type="http://schemas.openxmlformats.org/officeDocument/2006/relationships/image" Target="../media/image48.png"/><Relationship Id="rId4" Type="http://schemas.openxmlformats.org/officeDocument/2006/relationships/image" Target="../media/image22.png"/><Relationship Id="rId9" Type="http://schemas.openxmlformats.org/officeDocument/2006/relationships/image" Target="../media/image4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1.jpg"/><Relationship Id="rId4" Type="http://schemas.openxmlformats.org/officeDocument/2006/relationships/notesSlide" Target="../notesSlides/notesSlide1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11" Type="http://schemas.microsoft.com/office/2007/relationships/hdphoto" Target="../media/hdphoto3.wdp"/><Relationship Id="rId5" Type="http://schemas.openxmlformats.org/officeDocument/2006/relationships/image" Target="../media/image54.png"/><Relationship Id="rId10" Type="http://schemas.openxmlformats.org/officeDocument/2006/relationships/image" Target="../media/image59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0.png"/><Relationship Id="rId5" Type="http://schemas.openxmlformats.org/officeDocument/2006/relationships/image" Target="../media/image61.png"/><Relationship Id="rId4" Type="http://schemas.microsoft.com/office/2007/relationships/hdphoto" Target="../media/hdphoto4.wdp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openxmlformats.org/officeDocument/2006/relationships/image" Target="../media/image24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7.jpeg"/><Relationship Id="rId7" Type="http://schemas.microsoft.com/office/2007/relationships/hdphoto" Target="../media/hdphoto1.wd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8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jpe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2.png"/><Relationship Id="rId7" Type="http://schemas.openxmlformats.org/officeDocument/2006/relationships/image" Target="../media/image33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5.png"/><Relationship Id="rId9" Type="http://schemas.microsoft.com/office/2007/relationships/hdphoto" Target="../media/hdphoto2.wdp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24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23.png"/><Relationship Id="rId9" Type="http://schemas.openxmlformats.org/officeDocument/2006/relationships/image" Target="../media/image3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 rot="5400000">
            <a:off x="5386387" y="2749870"/>
            <a:ext cx="6858001" cy="1358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Picture 7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128733" y="6063615"/>
            <a:ext cx="1358265" cy="4623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9636441" y="60960"/>
            <a:ext cx="2555559" cy="721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0" y="0"/>
            <a:ext cx="813816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9584050" y="6079809"/>
            <a:ext cx="2545080" cy="4082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604631A-BDA6-4D62-93E6-75E9DAC0F134}"/>
              </a:ext>
            </a:extLst>
          </p:cNvPr>
          <p:cNvSpPr/>
          <p:nvPr/>
        </p:nvSpPr>
        <p:spPr>
          <a:xfrm>
            <a:off x="6655325" y="1780403"/>
            <a:ext cx="5536674" cy="329719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1316BBE-6F85-4DA0-8B82-A9F68739BD5C}"/>
              </a:ext>
            </a:extLst>
          </p:cNvPr>
          <p:cNvSpPr txBox="1"/>
          <p:nvPr/>
        </p:nvSpPr>
        <p:spPr>
          <a:xfrm>
            <a:off x="6889968" y="2244062"/>
            <a:ext cx="4055919" cy="27884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ko-KR" altLang="en-US" sz="9600" b="1" spc="-300" dirty="0">
                <a:solidFill>
                  <a:schemeClr val="bg1"/>
                </a:solidFill>
                <a:latin typeface="Y유니버스 B" panose="02000800000000000000" pitchFamily="50" charset="-127"/>
                <a:ea typeface="Y유니버스 B" panose="02000800000000000000" pitchFamily="50" charset="-127"/>
              </a:rPr>
              <a:t>스마트</a:t>
            </a:r>
            <a:endParaRPr lang="en-US" altLang="ko-KR" sz="9600" b="1" spc="-300" dirty="0">
              <a:solidFill>
                <a:schemeClr val="bg1"/>
              </a:solidFill>
              <a:latin typeface="Y유니버스 B" panose="02000800000000000000" pitchFamily="50" charset="-127"/>
              <a:ea typeface="Y유니버스 B" panose="02000800000000000000" pitchFamily="50" charset="-127"/>
            </a:endParaRPr>
          </a:p>
          <a:p>
            <a:pPr>
              <a:lnSpc>
                <a:spcPct val="90000"/>
              </a:lnSpc>
            </a:pPr>
            <a:r>
              <a:rPr lang="ko-KR" altLang="en-US" sz="9600" b="1" spc="-300" dirty="0" err="1">
                <a:solidFill>
                  <a:schemeClr val="bg1"/>
                </a:solidFill>
                <a:latin typeface="Y유니버스 B" panose="02000800000000000000" pitchFamily="50" charset="-127"/>
                <a:ea typeface="Y유니버스 B" panose="02000800000000000000" pitchFamily="50" charset="-127"/>
              </a:rPr>
              <a:t>니치향수</a:t>
            </a:r>
            <a:endParaRPr lang="en-US" altLang="ko-KR" sz="9600" b="1" spc="-300" dirty="0">
              <a:solidFill>
                <a:schemeClr val="bg1"/>
              </a:solidFill>
              <a:latin typeface="Y유니버스 B" panose="02000800000000000000" pitchFamily="50" charset="-127"/>
              <a:ea typeface="Y유니버스 B" panose="02000800000000000000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FE741663-62D3-4461-9366-ED2582DB7453}"/>
              </a:ext>
            </a:extLst>
          </p:cNvPr>
          <p:cNvGrpSpPr/>
          <p:nvPr/>
        </p:nvGrpSpPr>
        <p:grpSpPr>
          <a:xfrm>
            <a:off x="10040030" y="2007921"/>
            <a:ext cx="1918435" cy="382126"/>
            <a:chOff x="10163174" y="1923379"/>
            <a:chExt cx="1918435" cy="382126"/>
          </a:xfrm>
        </p:grpSpPr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38FAC9D7-894A-4839-915F-95D910CD89EC}"/>
                </a:ext>
              </a:extLst>
            </p:cNvPr>
            <p:cNvSpPr/>
            <p:nvPr/>
          </p:nvSpPr>
          <p:spPr>
            <a:xfrm>
              <a:off x="10163174" y="1923379"/>
              <a:ext cx="1918435" cy="382126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1ED918ED-4589-45F3-93B8-A21B96475F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225" t="-173" r="-5983" b="-16745"/>
            <a:stretch/>
          </p:blipFill>
          <p:spPr>
            <a:xfrm>
              <a:off x="10437967" y="1977354"/>
              <a:ext cx="1492684" cy="274175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그림 37" descr="그림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9164362" y="-700916"/>
            <a:ext cx="2348762" cy="3726730"/>
          </a:xfrm>
          <a:prstGeom prst="rect">
            <a:avLst/>
          </a:prstGeom>
        </p:spPr>
      </p:pic>
      <p:sp>
        <p:nvSpPr>
          <p:cNvPr id="1028" name="AutoShape 4" descr="향수 일러스트 모음 (샤넬 &amp; 디오르 향수 그림) : 네이버 블로그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956CBB21-B9AD-4247-A706-79C14A9B9ACA}"/>
              </a:ext>
            </a:extLst>
          </p:cNvPr>
          <p:cNvGrpSpPr/>
          <p:nvPr/>
        </p:nvGrpSpPr>
        <p:grpSpPr>
          <a:xfrm>
            <a:off x="9093271" y="339952"/>
            <a:ext cx="4310732" cy="1376077"/>
            <a:chOff x="9093271" y="339952"/>
            <a:chExt cx="4310732" cy="1376077"/>
          </a:xfrm>
        </p:grpSpPr>
        <p:sp>
          <p:nvSpPr>
            <p:cNvPr id="15" name="TextBox 14"/>
            <p:cNvSpPr txBox="1"/>
            <p:nvPr/>
          </p:nvSpPr>
          <p:spPr>
            <a:xfrm>
              <a:off x="9093271" y="339952"/>
              <a:ext cx="431073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000" dirty="0">
                  <a:solidFill>
                    <a:schemeClr val="bg1"/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6000" dirty="0">
                  <a:solidFill>
                    <a:schemeClr val="bg2">
                      <a:lumMod val="9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5</a:t>
              </a:r>
              <a:r>
                <a:rPr lang="en-US" altLang="ko-KR" sz="2800" dirty="0">
                  <a:solidFill>
                    <a:schemeClr val="bg2">
                      <a:lumMod val="9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 </a:t>
              </a:r>
              <a:r>
                <a:rPr lang="ko-KR" altLang="en-US" sz="2800" dirty="0">
                  <a:solidFill>
                    <a:schemeClr val="bg1"/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웹 페이지</a:t>
              </a:r>
            </a:p>
          </p:txBody>
        </p:sp>
        <p:grpSp>
          <p:nvGrpSpPr>
            <p:cNvPr id="16" name="그룹 3"/>
            <p:cNvGrpSpPr/>
            <p:nvPr/>
          </p:nvGrpSpPr>
          <p:grpSpPr>
            <a:xfrm rot="10800000">
              <a:off x="10207564" y="684984"/>
              <a:ext cx="1492082" cy="45719"/>
              <a:chOff x="876299" y="849630"/>
              <a:chExt cx="1647825" cy="45720"/>
            </a:xfrm>
          </p:grpSpPr>
          <p:sp>
            <p:nvSpPr>
              <p:cNvPr id="17" name="직사각형 16"/>
              <p:cNvSpPr/>
              <p:nvPr/>
            </p:nvSpPr>
            <p:spPr>
              <a:xfrm>
                <a:off x="1695449" y="849630"/>
                <a:ext cx="828675" cy="4571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직사각형 17"/>
              <p:cNvSpPr/>
              <p:nvPr/>
            </p:nvSpPr>
            <p:spPr>
              <a:xfrm>
                <a:off x="876299" y="849631"/>
                <a:ext cx="828675" cy="45719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9" name="TextBox 18"/>
            <p:cNvSpPr txBox="1"/>
            <p:nvPr/>
          </p:nvSpPr>
          <p:spPr>
            <a:xfrm>
              <a:off x="9134632" y="1254364"/>
              <a:ext cx="25762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>
                  <a:solidFill>
                    <a:schemeClr val="bg1"/>
                  </a:solidFill>
                  <a:latin typeface="+mj-lt"/>
                  <a:ea typeface="HY동녘B" pitchFamily="18" charset="-127"/>
                </a:rPr>
                <a:t>Web Page</a:t>
              </a:r>
              <a:endParaRPr lang="ko-KR" altLang="en-US" sz="2400" b="1" dirty="0">
                <a:solidFill>
                  <a:schemeClr val="bg1"/>
                </a:solidFill>
                <a:latin typeface="+mj-lt"/>
                <a:ea typeface="HY동녘B" pitchFamily="18" charset="-127"/>
              </a:endParaRP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8DD7592F-5206-447B-AFDD-79C149F098A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86" r="21052" b="5399"/>
          <a:stretch/>
        </p:blipFill>
        <p:spPr>
          <a:xfrm>
            <a:off x="8483871" y="4640162"/>
            <a:ext cx="3721197" cy="2271861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D6047156-6B9A-4894-A3CA-A9C06601024E}"/>
              </a:ext>
            </a:extLst>
          </p:cNvPr>
          <p:cNvGrpSpPr/>
          <p:nvPr/>
        </p:nvGrpSpPr>
        <p:grpSpPr>
          <a:xfrm>
            <a:off x="932001" y="4658260"/>
            <a:ext cx="3832378" cy="2258228"/>
            <a:chOff x="4300248" y="1108240"/>
            <a:chExt cx="6956067" cy="5488258"/>
          </a:xfrm>
        </p:grpSpPr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13C290B5-6BA8-4D4B-882C-B43012EA7CF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2895" r="20051" b="11234"/>
            <a:stretch/>
          </p:blipFill>
          <p:spPr>
            <a:xfrm>
              <a:off x="4300248" y="1108396"/>
              <a:ext cx="6956067" cy="5488102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36784F00-77BA-4EFF-969B-82364744F9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60596" b="94664"/>
            <a:stretch/>
          </p:blipFill>
          <p:spPr>
            <a:xfrm>
              <a:off x="4307858" y="1108240"/>
              <a:ext cx="4804109" cy="329955"/>
            </a:xfrm>
            <a:prstGeom prst="rect">
              <a:avLst/>
            </a:prstGeom>
          </p:spPr>
        </p:pic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6CBF8603-79E5-41F4-BB54-01D5C58B1633}"/>
              </a:ext>
            </a:extLst>
          </p:cNvPr>
          <p:cNvGrpSpPr/>
          <p:nvPr/>
        </p:nvGrpSpPr>
        <p:grpSpPr>
          <a:xfrm>
            <a:off x="4429080" y="4660164"/>
            <a:ext cx="4054178" cy="2244929"/>
            <a:chOff x="4329353" y="4822089"/>
            <a:chExt cx="4141206" cy="2244929"/>
          </a:xfrm>
          <a:solidFill>
            <a:schemeClr val="bg1"/>
          </a:solidFill>
        </p:grpSpPr>
        <p:sp>
          <p:nvSpPr>
            <p:cNvPr id="47" name="이등변 삼각형 46">
              <a:extLst>
                <a:ext uri="{FF2B5EF4-FFF2-40B4-BE49-F238E27FC236}">
                  <a16:creationId xmlns:a16="http://schemas.microsoft.com/office/drawing/2014/main" id="{27DB4403-C407-43C3-8C02-7D5C2987223F}"/>
                </a:ext>
              </a:extLst>
            </p:cNvPr>
            <p:cNvSpPr/>
            <p:nvPr/>
          </p:nvSpPr>
          <p:spPr>
            <a:xfrm rot="16200000" flipH="1">
              <a:off x="4292102" y="5621662"/>
              <a:ext cx="433633" cy="35913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404B7DE0-C585-4C72-ACC5-B51E7EAF6079}"/>
                </a:ext>
              </a:extLst>
            </p:cNvPr>
            <p:cNvSpPr/>
            <p:nvPr/>
          </p:nvSpPr>
          <p:spPr>
            <a:xfrm>
              <a:off x="4666470" y="4822089"/>
              <a:ext cx="3804089" cy="224492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solidFill>
                    <a:schemeClr val="accent5">
                      <a:lumMod val="50000"/>
                    </a:schemeClr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댓글과 공감</a:t>
              </a:r>
              <a:endParaRPr lang="en-US" altLang="ko-KR" sz="2400" dirty="0">
                <a:solidFill>
                  <a:schemeClr val="accent5">
                    <a:lumMod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8BAF13C6-434F-4FD2-BE3D-0A5E7626F026}"/>
              </a:ext>
            </a:extLst>
          </p:cNvPr>
          <p:cNvGrpSpPr/>
          <p:nvPr/>
        </p:nvGrpSpPr>
        <p:grpSpPr>
          <a:xfrm>
            <a:off x="4756648" y="2309524"/>
            <a:ext cx="3740462" cy="2348762"/>
            <a:chOff x="968920" y="-18672"/>
            <a:chExt cx="3716442" cy="2370979"/>
          </a:xfrm>
        </p:grpSpPr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5C9B60E4-5164-4C66-9117-E2EE125F2A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r="22888"/>
            <a:stretch/>
          </p:blipFill>
          <p:spPr>
            <a:xfrm>
              <a:off x="973683" y="-18672"/>
              <a:ext cx="3701053" cy="2370979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A9F0B0D6-37C1-42B1-9DF2-7E73F47EC5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8749" t="7573" r="8694" b="38644"/>
            <a:stretch/>
          </p:blipFill>
          <p:spPr>
            <a:xfrm>
              <a:off x="968920" y="169864"/>
              <a:ext cx="3716442" cy="1200816"/>
            </a:xfrm>
            <a:prstGeom prst="rect">
              <a:avLst/>
            </a:prstGeom>
          </p:spPr>
        </p:pic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F0ECEB09-B8AD-47E7-AC33-7EAAB09C673F}"/>
              </a:ext>
            </a:extLst>
          </p:cNvPr>
          <p:cNvGrpSpPr/>
          <p:nvPr/>
        </p:nvGrpSpPr>
        <p:grpSpPr>
          <a:xfrm>
            <a:off x="963385" y="6460"/>
            <a:ext cx="3804088" cy="2329393"/>
            <a:chOff x="4681917" y="2340643"/>
            <a:chExt cx="3804088" cy="2319296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8EEBB4BE-43E3-426C-AB79-903785B088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18701" r="20277"/>
            <a:stretch/>
          </p:blipFill>
          <p:spPr>
            <a:xfrm>
              <a:off x="4681917" y="2353291"/>
              <a:ext cx="3804088" cy="2306648"/>
            </a:xfrm>
            <a:prstGeom prst="rect">
              <a:avLst/>
            </a:prstGeom>
          </p:spPr>
        </p:pic>
        <p:pic>
          <p:nvPicPr>
            <p:cNvPr id="55" name="그림 54">
              <a:extLst>
                <a:ext uri="{FF2B5EF4-FFF2-40B4-BE49-F238E27FC236}">
                  <a16:creationId xmlns:a16="http://schemas.microsoft.com/office/drawing/2014/main" id="{0B5F57D7-0E17-43C4-8306-F8A70D141D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r="33766" b="93428"/>
            <a:stretch/>
          </p:blipFill>
          <p:spPr>
            <a:xfrm>
              <a:off x="4694888" y="2340643"/>
              <a:ext cx="3788023" cy="155303"/>
            </a:xfrm>
            <a:prstGeom prst="rect">
              <a:avLst/>
            </a:prstGeom>
          </p:spPr>
        </p:pic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C919D833-C358-474F-8447-E17C3AE79261}"/>
              </a:ext>
            </a:extLst>
          </p:cNvPr>
          <p:cNvGrpSpPr/>
          <p:nvPr/>
        </p:nvGrpSpPr>
        <p:grpSpPr>
          <a:xfrm>
            <a:off x="4768867" y="-1904"/>
            <a:ext cx="3710865" cy="2654580"/>
            <a:chOff x="1241238" y="1939608"/>
            <a:chExt cx="3710865" cy="2654580"/>
          </a:xfrm>
          <a:solidFill>
            <a:schemeClr val="bg1"/>
          </a:solidFill>
        </p:grpSpPr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0FDFB29D-8CE4-457F-8A99-C97CCC33431C}"/>
                </a:ext>
              </a:extLst>
            </p:cNvPr>
            <p:cNvSpPr/>
            <p:nvPr/>
          </p:nvSpPr>
          <p:spPr>
            <a:xfrm>
              <a:off x="1241238" y="1939608"/>
              <a:ext cx="3710865" cy="231749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solidFill>
                    <a:schemeClr val="accent5">
                      <a:lumMod val="50000"/>
                    </a:schemeClr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향료 정보</a:t>
              </a:r>
              <a:endParaRPr lang="en-US" altLang="ko-KR" sz="2400" dirty="0">
                <a:solidFill>
                  <a:schemeClr val="accent5">
                    <a:lumMod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endParaRPr>
            </a:p>
          </p:txBody>
        </p:sp>
        <p:sp>
          <p:nvSpPr>
            <p:cNvPr id="61" name="이등변 삼각형 60">
              <a:extLst>
                <a:ext uri="{FF2B5EF4-FFF2-40B4-BE49-F238E27FC236}">
                  <a16:creationId xmlns:a16="http://schemas.microsoft.com/office/drawing/2014/main" id="{1B829B87-D93F-44A3-A1A4-5632BF070F08}"/>
                </a:ext>
              </a:extLst>
            </p:cNvPr>
            <p:cNvSpPr/>
            <p:nvPr/>
          </p:nvSpPr>
          <p:spPr>
            <a:xfrm rot="10800000" flipH="1">
              <a:off x="2879853" y="4235057"/>
              <a:ext cx="433633" cy="35913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F9AA98CC-6578-4F3B-BE11-F4CF67B1CA62}"/>
              </a:ext>
            </a:extLst>
          </p:cNvPr>
          <p:cNvGrpSpPr/>
          <p:nvPr/>
        </p:nvGrpSpPr>
        <p:grpSpPr>
          <a:xfrm>
            <a:off x="932002" y="1986877"/>
            <a:ext cx="3839959" cy="2671409"/>
            <a:chOff x="932002" y="1986877"/>
            <a:chExt cx="3826203" cy="2693625"/>
          </a:xfrm>
          <a:solidFill>
            <a:schemeClr val="bg1"/>
          </a:solidFill>
        </p:grpSpPr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F1C361F8-8B1F-47FA-A7CA-B46FF5E4A546}"/>
                </a:ext>
              </a:extLst>
            </p:cNvPr>
            <p:cNvSpPr/>
            <p:nvPr/>
          </p:nvSpPr>
          <p:spPr>
            <a:xfrm>
              <a:off x="932002" y="2331738"/>
              <a:ext cx="3826203" cy="234876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solidFill>
                    <a:schemeClr val="accent5">
                      <a:lumMod val="50000"/>
                    </a:schemeClr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레시피 공유</a:t>
              </a:r>
              <a:endParaRPr lang="en-US" altLang="ko-KR" sz="2400" dirty="0">
                <a:solidFill>
                  <a:schemeClr val="accent5">
                    <a:lumMod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endParaRPr>
            </a:p>
          </p:txBody>
        </p:sp>
        <p:sp>
          <p:nvSpPr>
            <p:cNvPr id="62" name="이등변 삼각형 61">
              <a:extLst>
                <a:ext uri="{FF2B5EF4-FFF2-40B4-BE49-F238E27FC236}">
                  <a16:creationId xmlns:a16="http://schemas.microsoft.com/office/drawing/2014/main" id="{9C113A0F-BD2E-4F9F-85FF-B1F9D6173528}"/>
                </a:ext>
              </a:extLst>
            </p:cNvPr>
            <p:cNvSpPr/>
            <p:nvPr/>
          </p:nvSpPr>
          <p:spPr>
            <a:xfrm flipH="1">
              <a:off x="2628286" y="1986877"/>
              <a:ext cx="433633" cy="35913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4D1EC719-D1F0-450B-9EEC-0F8B802D5B65}"/>
              </a:ext>
            </a:extLst>
          </p:cNvPr>
          <p:cNvGrpSpPr/>
          <p:nvPr/>
        </p:nvGrpSpPr>
        <p:grpSpPr>
          <a:xfrm>
            <a:off x="8488617" y="2331645"/>
            <a:ext cx="3717302" cy="2667603"/>
            <a:chOff x="8488617" y="2331645"/>
            <a:chExt cx="3717302" cy="2667603"/>
          </a:xfrm>
          <a:solidFill>
            <a:schemeClr val="bg1"/>
          </a:solidFill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1E4CE999-4D47-49DF-BB94-9923D69726BC}"/>
                </a:ext>
              </a:extLst>
            </p:cNvPr>
            <p:cNvSpPr/>
            <p:nvPr/>
          </p:nvSpPr>
          <p:spPr>
            <a:xfrm>
              <a:off x="8488617" y="2331645"/>
              <a:ext cx="3717302" cy="230881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solidFill>
                    <a:schemeClr val="accent5">
                      <a:lumMod val="50000"/>
                    </a:schemeClr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커뮤니티 기능</a:t>
              </a:r>
              <a:endParaRPr lang="en-US" altLang="ko-KR" sz="2400" dirty="0">
                <a:solidFill>
                  <a:schemeClr val="accent5">
                    <a:lumMod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endParaRPr>
            </a:p>
          </p:txBody>
        </p:sp>
        <p:sp>
          <p:nvSpPr>
            <p:cNvPr id="63" name="이등변 삼각형 62">
              <a:extLst>
                <a:ext uri="{FF2B5EF4-FFF2-40B4-BE49-F238E27FC236}">
                  <a16:creationId xmlns:a16="http://schemas.microsoft.com/office/drawing/2014/main" id="{91DA5E98-FED9-48E2-BD72-7401448D4964}"/>
                </a:ext>
              </a:extLst>
            </p:cNvPr>
            <p:cNvSpPr/>
            <p:nvPr/>
          </p:nvSpPr>
          <p:spPr>
            <a:xfrm rot="10800000" flipH="1">
              <a:off x="10117108" y="4640117"/>
              <a:ext cx="433633" cy="35913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64" name="Picture 3">
            <a:extLst>
              <a:ext uri="{FF2B5EF4-FFF2-40B4-BE49-F238E27FC236}">
                <a16:creationId xmlns:a16="http://schemas.microsoft.com/office/drawing/2014/main" id="{E21A0FFB-452A-4669-A1AB-93872D3B35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0" y="-12700"/>
            <a:ext cx="972457" cy="68757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7BEC506C-2834-46DA-8322-E5B304B12321}"/>
              </a:ext>
            </a:extLst>
          </p:cNvPr>
          <p:cNvSpPr txBox="1"/>
          <p:nvPr/>
        </p:nvSpPr>
        <p:spPr>
          <a:xfrm rot="16200000">
            <a:off x="-762000" y="3200400"/>
            <a:ext cx="2453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b="1" dirty="0">
                <a:solidFill>
                  <a:schemeClr val="bg1"/>
                </a:solidFill>
                <a:latin typeface="+mj-lt"/>
                <a:ea typeface="한컴 윤고딕 230" pitchFamily="18" charset="-127"/>
              </a:rPr>
              <a:t>Smart perfume</a:t>
            </a:r>
            <a:endParaRPr lang="ko-KR" altLang="en-US" b="1" dirty="0">
              <a:solidFill>
                <a:schemeClr val="bg1"/>
              </a:solidFill>
              <a:latin typeface="+mj-lt"/>
              <a:ea typeface="한컴 윤고딕 230" pitchFamily="18" charset="-127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8FFFE099-6E28-45CF-9888-D171B4471865}"/>
              </a:ext>
            </a:extLst>
          </p:cNvPr>
          <p:cNvSpPr/>
          <p:nvPr/>
        </p:nvSpPr>
        <p:spPr>
          <a:xfrm>
            <a:off x="815275" y="6168503"/>
            <a:ext cx="121285" cy="121285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32B4BDB1-89D1-43B6-AB25-C3584FD3A965}"/>
              </a:ext>
            </a:extLst>
          </p:cNvPr>
          <p:cNvSpPr/>
          <p:nvPr/>
        </p:nvSpPr>
        <p:spPr>
          <a:xfrm>
            <a:off x="660785" y="6168503"/>
            <a:ext cx="121285" cy="1212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66317513-27CD-4FE4-AF4C-B620CDBC13F9}"/>
              </a:ext>
            </a:extLst>
          </p:cNvPr>
          <p:cNvSpPr/>
          <p:nvPr/>
        </p:nvSpPr>
        <p:spPr>
          <a:xfrm>
            <a:off x="504942" y="6168502"/>
            <a:ext cx="121285" cy="121285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DA60AC18-8279-4A0F-8ADC-7D2A261B3080}"/>
              </a:ext>
            </a:extLst>
          </p:cNvPr>
          <p:cNvSpPr/>
          <p:nvPr/>
        </p:nvSpPr>
        <p:spPr>
          <a:xfrm>
            <a:off x="352524" y="6168502"/>
            <a:ext cx="121285" cy="121285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CB40E506-1B51-4226-899A-416437C6BBAC}"/>
              </a:ext>
            </a:extLst>
          </p:cNvPr>
          <p:cNvSpPr/>
          <p:nvPr/>
        </p:nvSpPr>
        <p:spPr>
          <a:xfrm>
            <a:off x="198034" y="6168502"/>
            <a:ext cx="121285" cy="121285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9F83FEB3-993F-47DE-BB63-25B2D25FF9AC}"/>
              </a:ext>
            </a:extLst>
          </p:cNvPr>
          <p:cNvSpPr/>
          <p:nvPr/>
        </p:nvSpPr>
        <p:spPr>
          <a:xfrm>
            <a:off x="42191" y="6168501"/>
            <a:ext cx="121285" cy="121285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25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75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25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75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72457" y="0"/>
            <a:ext cx="11219543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528763" y="4462463"/>
            <a:ext cx="10068877" cy="2060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1510" name="AutoShape 6" descr="https://encrypted-tbn1.gstatic.com/shopping?q=tbn:ANd9GcRLuTPYXHBEGHiC7qMFGuG_BerRD3R0UALLwqJmwI9f0w6c2mIzJE3fjohwNAc33Zk5sl2F66Zt-ECwqfPgQU1xCCBa5oMn1SOQ0kvL0AkFHMEnsUCVhnJ21A&amp;usqp=CAE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1512" name="AutoShape 8" descr="https://encrypted-tbn1.gstatic.com/shopping?q=tbn:ANd9GcRLuTPYXHBEGHiC7qMFGuG_BerRD3R0UALLwqJmwI9f0w6c2mIzJE3fjohwNAc33Zk5sl2F66Zt-ECwqfPgQU1xCCBa5oMn1SOQ0kvL0AkFHMEnsUCVhnJ21A&amp;usqp=CAE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1514" name="AutoShape 10" descr="https://encrypted-tbn1.gstatic.com/shopping?q=tbn:ANd9GcRLuTPYXHBEGHiC7qMFGuG_BerRD3R0UALLwqJmwI9f0w6c2mIzJE3fjohwNAc33Zk5sl2F66Zt-ECwqfPgQU1xCCBa5oMn1SOQ0kvL0AkFHMEnsUCVhnJ21A&amp;usqp=CAE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33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0" y="-12700"/>
            <a:ext cx="972457" cy="68757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6"/>
          <a:srcRect t="13751" b="8286"/>
          <a:stretch>
            <a:fillRect/>
          </a:stretch>
        </p:blipFill>
        <p:spPr bwMode="auto">
          <a:xfrm>
            <a:off x="1862546" y="4532810"/>
            <a:ext cx="9368064" cy="19013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4613751" y="469706"/>
            <a:ext cx="3898900" cy="885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2" name="TextBox 41"/>
          <p:cNvSpPr txBox="1"/>
          <p:nvPr/>
        </p:nvSpPr>
        <p:spPr>
          <a:xfrm rot="16200000">
            <a:off x="-762000" y="3200400"/>
            <a:ext cx="2453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b="1" dirty="0">
                <a:solidFill>
                  <a:schemeClr val="bg1"/>
                </a:solidFill>
                <a:latin typeface="+mj-lt"/>
                <a:ea typeface="한컴 윤고딕 230" pitchFamily="18" charset="-127"/>
              </a:rPr>
              <a:t>Smart perfume</a:t>
            </a:r>
            <a:endParaRPr lang="ko-KR" altLang="en-US" b="1" dirty="0">
              <a:solidFill>
                <a:schemeClr val="bg1"/>
              </a:solidFill>
              <a:latin typeface="+mj-lt"/>
              <a:ea typeface="한컴 윤고딕 230" pitchFamily="18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881342A-762B-41EA-BDC9-8A1B97934FCE}"/>
              </a:ext>
            </a:extLst>
          </p:cNvPr>
          <p:cNvGrpSpPr/>
          <p:nvPr/>
        </p:nvGrpSpPr>
        <p:grpSpPr>
          <a:xfrm>
            <a:off x="1709964" y="1790925"/>
            <a:ext cx="9820910" cy="2466749"/>
            <a:chOff x="1709964" y="1857600"/>
            <a:chExt cx="9820910" cy="2466749"/>
          </a:xfrm>
        </p:grpSpPr>
        <p:sp>
          <p:nvSpPr>
            <p:cNvPr id="109" name="TextBox 108"/>
            <p:cNvSpPr txBox="1"/>
            <p:nvPr/>
          </p:nvSpPr>
          <p:spPr>
            <a:xfrm>
              <a:off x="7235825" y="2590800"/>
              <a:ext cx="10287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latin typeface="HY동녘B" pitchFamily="18" charset="-127"/>
                  <a:ea typeface="HY동녘B" pitchFamily="18" charset="-127"/>
                </a:rPr>
                <a:t>STEP</a:t>
              </a:r>
              <a:r>
                <a:rPr lang="en-US" altLang="ko-KR" sz="800" dirty="0">
                  <a:latin typeface="HY동녘B" pitchFamily="18" charset="-127"/>
                  <a:ea typeface="HY동녘B" pitchFamily="18" charset="-127"/>
                </a:rPr>
                <a:t> </a:t>
              </a:r>
              <a:r>
                <a:rPr lang="en-US" altLang="ko-KR" sz="1400" dirty="0">
                  <a:latin typeface="HY동녘B" pitchFamily="18" charset="-127"/>
                  <a:ea typeface="HY동녘B" pitchFamily="18" charset="-127"/>
                </a:rPr>
                <a:t>3</a:t>
              </a:r>
              <a:endParaRPr lang="ko-KR" altLang="en-US" sz="1400" dirty="0">
                <a:latin typeface="HY동녘B" pitchFamily="18" charset="-127"/>
                <a:ea typeface="HY동녘B" pitchFamily="18" charset="-127"/>
              </a:endParaRPr>
            </a:p>
          </p:txBody>
        </p: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CC9CB8E3-E1B0-44A1-8670-FDC1E419ED05}"/>
                </a:ext>
              </a:extLst>
            </p:cNvPr>
            <p:cNvGrpSpPr/>
            <p:nvPr/>
          </p:nvGrpSpPr>
          <p:grpSpPr>
            <a:xfrm>
              <a:off x="1709964" y="1857600"/>
              <a:ext cx="9820910" cy="2466749"/>
              <a:chOff x="1709964" y="1857600"/>
              <a:chExt cx="9820910" cy="2466749"/>
            </a:xfrm>
          </p:grpSpPr>
          <p:cxnSp>
            <p:nvCxnSpPr>
              <p:cNvPr id="47" name="직선 연결선 46"/>
              <p:cNvCxnSpPr/>
              <p:nvPr/>
            </p:nvCxnSpPr>
            <p:spPr>
              <a:xfrm>
                <a:off x="1922417" y="3013887"/>
                <a:ext cx="9608457" cy="1588"/>
              </a:xfrm>
              <a:prstGeom prst="line">
                <a:avLst/>
              </a:prstGeom>
              <a:ln w="76200">
                <a:solidFill>
                  <a:srgbClr val="1F3E6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" name="눈물 방울 43"/>
              <p:cNvSpPr/>
              <p:nvPr/>
            </p:nvSpPr>
            <p:spPr>
              <a:xfrm>
                <a:off x="2485165" y="1883000"/>
                <a:ext cx="640801" cy="640801"/>
              </a:xfrm>
              <a:prstGeom prst="teardrop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  <a:scene3d>
                <a:camera prst="orthographicFront">
                  <a:rot lat="0" lon="0" rev="1350000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9" name="타원 48"/>
              <p:cNvSpPr/>
              <p:nvPr/>
            </p:nvSpPr>
            <p:spPr>
              <a:xfrm>
                <a:off x="2705055" y="2916369"/>
                <a:ext cx="190499" cy="185511"/>
              </a:xfrm>
              <a:prstGeom prst="ellipse">
                <a:avLst/>
              </a:prstGeom>
              <a:solidFill>
                <a:srgbClr val="1F3E61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5" name="모서리가 둥근 직사각형 54"/>
              <p:cNvSpPr/>
              <p:nvPr/>
            </p:nvSpPr>
            <p:spPr>
              <a:xfrm>
                <a:off x="1814466" y="3138618"/>
                <a:ext cx="2108200" cy="1178111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1" name="TextBox 90"/>
              <p:cNvSpPr txBox="1"/>
              <p:nvPr/>
            </p:nvSpPr>
            <p:spPr>
              <a:xfrm>
                <a:off x="2308225" y="2628900"/>
                <a:ext cx="10287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dirty="0">
                    <a:latin typeface="HY동녘B" pitchFamily="18" charset="-127"/>
                    <a:ea typeface="HY동녘B" pitchFamily="18" charset="-127"/>
                  </a:rPr>
                  <a:t>STEP</a:t>
                </a:r>
                <a:r>
                  <a:rPr lang="en-US" altLang="ko-KR" sz="800" dirty="0">
                    <a:latin typeface="HY동녘B" pitchFamily="18" charset="-127"/>
                    <a:ea typeface="HY동녘B" pitchFamily="18" charset="-127"/>
                  </a:rPr>
                  <a:t> </a:t>
                </a:r>
                <a:r>
                  <a:rPr lang="en-US" altLang="ko-KR" sz="1400" dirty="0">
                    <a:latin typeface="HY동녘B" pitchFamily="18" charset="-127"/>
                    <a:ea typeface="HY동녘B" pitchFamily="18" charset="-127"/>
                  </a:rPr>
                  <a:t>1</a:t>
                </a:r>
                <a:endParaRPr lang="ko-KR" altLang="en-US" sz="1400" dirty="0">
                  <a:latin typeface="HY동녘B" pitchFamily="18" charset="-127"/>
                  <a:ea typeface="HY동녘B" pitchFamily="18" charset="-127"/>
                </a:endParaRPr>
              </a:p>
            </p:txBody>
          </p:sp>
          <p:pic>
            <p:nvPicPr>
              <p:cNvPr id="1028" name="Picture 4" descr="https://cdn-icons-png.flaticon.com/512/977/977597.png"/>
              <p:cNvPicPr>
                <a:picLocks noChangeAspect="1" noChangeArrowheads="1"/>
              </p:cNvPicPr>
              <p:nvPr/>
            </p:nvPicPr>
            <p:blipFill>
              <a:blip r:embed="rId8" cstate="print"/>
              <a:srcRect/>
              <a:stretch>
                <a:fillRect/>
              </a:stretch>
            </p:blipFill>
            <p:spPr bwMode="auto">
              <a:xfrm>
                <a:off x="2581275" y="2025241"/>
                <a:ext cx="442913" cy="442913"/>
              </a:xfrm>
              <a:prstGeom prst="rect">
                <a:avLst/>
              </a:prstGeom>
              <a:noFill/>
            </p:spPr>
          </p:pic>
          <p:sp>
            <p:nvSpPr>
              <p:cNvPr id="41" name="TextBox 40"/>
              <p:cNvSpPr txBox="1"/>
              <p:nvPr/>
            </p:nvSpPr>
            <p:spPr>
              <a:xfrm>
                <a:off x="1709964" y="3541987"/>
                <a:ext cx="230124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600" dirty="0">
                    <a:latin typeface="G마켓 산스 Light" panose="02000000000000000000" pitchFamily="50" charset="-127"/>
                    <a:ea typeface="G마켓 산스 Light" panose="02000000000000000000" pitchFamily="50" charset="-127"/>
                  </a:rPr>
                  <a:t>웹 사이트에 접속</a:t>
                </a:r>
              </a:p>
            </p:txBody>
          </p:sp>
          <p:sp>
            <p:nvSpPr>
              <p:cNvPr id="110" name="눈물 방울 109"/>
              <p:cNvSpPr/>
              <p:nvPr/>
            </p:nvSpPr>
            <p:spPr>
              <a:xfrm>
                <a:off x="4961665" y="1895700"/>
                <a:ext cx="640801" cy="640801"/>
              </a:xfrm>
              <a:prstGeom prst="teardrop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  <a:scene3d>
                <a:camera prst="orthographicFront">
                  <a:rot lat="0" lon="0" rev="1350000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7" name="타원 76"/>
              <p:cNvSpPr/>
              <p:nvPr/>
            </p:nvSpPr>
            <p:spPr>
              <a:xfrm>
                <a:off x="5181375" y="2923989"/>
                <a:ext cx="190499" cy="185511"/>
              </a:xfrm>
              <a:prstGeom prst="ellipse">
                <a:avLst/>
              </a:prstGeom>
              <a:solidFill>
                <a:srgbClr val="1F3E61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9" name="모서리가 둥근 직사각형 78"/>
              <p:cNvSpPr/>
              <p:nvPr/>
            </p:nvSpPr>
            <p:spPr>
              <a:xfrm>
                <a:off x="4290786" y="3146238"/>
                <a:ext cx="2108200" cy="1178111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2" name="TextBox 111"/>
              <p:cNvSpPr txBox="1"/>
              <p:nvPr/>
            </p:nvSpPr>
            <p:spPr>
              <a:xfrm>
                <a:off x="4778375" y="2628900"/>
                <a:ext cx="10287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dirty="0">
                    <a:latin typeface="HY동녘B" pitchFamily="18" charset="-127"/>
                    <a:ea typeface="HY동녘B" pitchFamily="18" charset="-127"/>
                  </a:rPr>
                  <a:t>STEP</a:t>
                </a:r>
                <a:r>
                  <a:rPr lang="en-US" altLang="ko-KR" sz="800" dirty="0">
                    <a:latin typeface="HY동녘B" pitchFamily="18" charset="-127"/>
                    <a:ea typeface="HY동녘B" pitchFamily="18" charset="-127"/>
                  </a:rPr>
                  <a:t> </a:t>
                </a:r>
                <a:r>
                  <a:rPr lang="en-US" altLang="ko-KR" sz="1400" dirty="0">
                    <a:latin typeface="HY동녘B" pitchFamily="18" charset="-127"/>
                    <a:ea typeface="HY동녘B" pitchFamily="18" charset="-127"/>
                  </a:rPr>
                  <a:t>2</a:t>
                </a:r>
                <a:endParaRPr lang="ko-KR" altLang="en-US" sz="1400" dirty="0">
                  <a:latin typeface="HY동녘B" pitchFamily="18" charset="-127"/>
                  <a:ea typeface="HY동녘B" pitchFamily="18" charset="-127"/>
                </a:endParaRPr>
              </a:p>
            </p:txBody>
          </p:sp>
          <p:pic>
            <p:nvPicPr>
              <p:cNvPr id="1030" name="Picture 6" descr="https://cdn-icons-png.flaticon.com/512/1006/1006771.png"/>
              <p:cNvPicPr>
                <a:picLocks noChangeAspect="1" noChangeArrowheads="1"/>
              </p:cNvPicPr>
              <p:nvPr/>
            </p:nvPicPr>
            <p:blipFill>
              <a:blip r:embed="rId9" cstate="print"/>
              <a:srcRect/>
              <a:stretch>
                <a:fillRect/>
              </a:stretch>
            </p:blipFill>
            <p:spPr bwMode="auto">
              <a:xfrm>
                <a:off x="5073650" y="2010001"/>
                <a:ext cx="419101" cy="419101"/>
              </a:xfrm>
              <a:prstGeom prst="rect">
                <a:avLst/>
              </a:prstGeom>
              <a:noFill/>
            </p:spPr>
          </p:pic>
          <p:sp>
            <p:nvSpPr>
              <p:cNvPr id="43" name="TextBox 42"/>
              <p:cNvSpPr txBox="1"/>
              <p:nvPr/>
            </p:nvSpPr>
            <p:spPr>
              <a:xfrm>
                <a:off x="4172947" y="3355004"/>
                <a:ext cx="2301240" cy="7149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ts val="2500"/>
                  </a:lnSpc>
                </a:pPr>
                <a:r>
                  <a:rPr lang="ko-KR" altLang="en-US" sz="1600" dirty="0">
                    <a:latin typeface="G마켓 산스 Light" panose="02000000000000000000" pitchFamily="50" charset="-127"/>
                    <a:ea typeface="G마켓 산스 Light" panose="02000000000000000000" pitchFamily="50" charset="-127"/>
                  </a:rPr>
                  <a:t>웹에  입력한 값을 </a:t>
                </a:r>
                <a:endParaRPr lang="en-US" altLang="ko-KR" sz="1600" dirty="0">
                  <a:latin typeface="G마켓 산스 Light" panose="02000000000000000000" pitchFamily="50" charset="-127"/>
                  <a:ea typeface="G마켓 산스 Light" panose="02000000000000000000" pitchFamily="50" charset="-127"/>
                </a:endParaRPr>
              </a:p>
              <a:p>
                <a:pPr algn="ctr">
                  <a:lnSpc>
                    <a:spcPts val="2500"/>
                  </a:lnSpc>
                </a:pPr>
                <a:r>
                  <a:rPr lang="ko-KR" altLang="en-US" sz="1600" dirty="0" err="1">
                    <a:latin typeface="G마켓 산스 Light" panose="02000000000000000000" pitchFamily="50" charset="-127"/>
                    <a:ea typeface="G마켓 산스 Light" panose="02000000000000000000" pitchFamily="50" charset="-127"/>
                  </a:rPr>
                  <a:t>아두이노</a:t>
                </a:r>
                <a:r>
                  <a:rPr lang="ko-KR" altLang="en-US" sz="1600" dirty="0">
                    <a:latin typeface="G마켓 산스 Light" panose="02000000000000000000" pitchFamily="50" charset="-127"/>
                    <a:ea typeface="G마켓 산스 Light" panose="02000000000000000000" pitchFamily="50" charset="-127"/>
                  </a:rPr>
                  <a:t> 보드로 송신</a:t>
                </a:r>
                <a:endParaRPr lang="en-US" altLang="ko-KR" sz="1600" dirty="0">
                  <a:latin typeface="G마켓 산스 Light" panose="02000000000000000000" pitchFamily="50" charset="-127"/>
                  <a:ea typeface="G마켓 산스 Light" panose="02000000000000000000" pitchFamily="50" charset="-127"/>
                </a:endParaRPr>
              </a:p>
            </p:txBody>
          </p:sp>
          <p:sp>
            <p:nvSpPr>
              <p:cNvPr id="82" name="타원 81"/>
              <p:cNvSpPr/>
              <p:nvPr/>
            </p:nvSpPr>
            <p:spPr>
              <a:xfrm>
                <a:off x="7618505" y="2923989"/>
                <a:ext cx="190499" cy="185511"/>
              </a:xfrm>
              <a:prstGeom prst="ellipse">
                <a:avLst/>
              </a:prstGeom>
              <a:solidFill>
                <a:srgbClr val="1F3E61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4" name="모서리가 둥근 직사각형 83"/>
              <p:cNvSpPr/>
              <p:nvPr/>
            </p:nvSpPr>
            <p:spPr>
              <a:xfrm>
                <a:off x="6727916" y="3146238"/>
                <a:ext cx="2108200" cy="1178111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7" name="눈물 방울 106"/>
              <p:cNvSpPr/>
              <p:nvPr/>
            </p:nvSpPr>
            <p:spPr>
              <a:xfrm>
                <a:off x="7412765" y="1857600"/>
                <a:ext cx="640801" cy="640801"/>
              </a:xfrm>
              <a:prstGeom prst="teardrop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  <a:scene3d>
                <a:camera prst="orthographicFront">
                  <a:rot lat="0" lon="0" rev="1350000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034" name="Picture 10" descr="https://cdn-icons-png.flaticon.com/512/263/263074.png"/>
              <p:cNvPicPr>
                <a:picLocks noChangeAspect="1" noChangeArrowheads="1"/>
              </p:cNvPicPr>
              <p:nvPr/>
            </p:nvPicPr>
            <p:blipFill>
              <a:blip r:embed="rId10" cstate="print"/>
              <a:srcRect/>
              <a:stretch>
                <a:fillRect/>
              </a:stretch>
            </p:blipFill>
            <p:spPr bwMode="auto">
              <a:xfrm>
                <a:off x="7493000" y="1947454"/>
                <a:ext cx="471805" cy="471805"/>
              </a:xfrm>
              <a:prstGeom prst="rect">
                <a:avLst/>
              </a:prstGeom>
              <a:noFill/>
            </p:spPr>
          </p:pic>
          <p:sp>
            <p:nvSpPr>
              <p:cNvPr id="45" name="TextBox 44"/>
              <p:cNvSpPr txBox="1"/>
              <p:nvPr/>
            </p:nvSpPr>
            <p:spPr>
              <a:xfrm>
                <a:off x="6575560" y="3217523"/>
                <a:ext cx="2385060" cy="10355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ts val="2500"/>
                  </a:lnSpc>
                </a:pPr>
                <a:r>
                  <a:rPr lang="ko-KR" altLang="en-US" sz="1600" dirty="0">
                    <a:latin typeface="G마켓 산스 Light" panose="02000000000000000000" pitchFamily="50" charset="-127"/>
                    <a:ea typeface="G마켓 산스 Light" panose="02000000000000000000" pitchFamily="50" charset="-127"/>
                  </a:rPr>
                  <a:t>입력한 값을</a:t>
                </a:r>
                <a:endParaRPr lang="en-US" altLang="ko-KR" sz="1600" dirty="0">
                  <a:latin typeface="G마켓 산스 Light" panose="02000000000000000000" pitchFamily="50" charset="-127"/>
                  <a:ea typeface="G마켓 산스 Light" panose="02000000000000000000" pitchFamily="50" charset="-127"/>
                </a:endParaRPr>
              </a:p>
              <a:p>
                <a:pPr algn="ctr">
                  <a:lnSpc>
                    <a:spcPts val="2500"/>
                  </a:lnSpc>
                </a:pPr>
                <a:r>
                  <a:rPr lang="ko-KR" altLang="en-US" sz="1600" dirty="0">
                    <a:latin typeface="G마켓 산스 Light" panose="02000000000000000000" pitchFamily="50" charset="-127"/>
                    <a:ea typeface="G마켓 산스 Light" panose="02000000000000000000" pitchFamily="50" charset="-127"/>
                  </a:rPr>
                  <a:t> 받아</a:t>
                </a:r>
                <a:r>
                  <a:rPr lang="en-US" altLang="ko-KR" sz="1600" dirty="0">
                    <a:latin typeface="G마켓 산스 Light" panose="02000000000000000000" pitchFamily="50" charset="-127"/>
                    <a:ea typeface="G마켓 산스 Light" panose="02000000000000000000" pitchFamily="50" charset="-127"/>
                  </a:rPr>
                  <a:t> </a:t>
                </a:r>
                <a:r>
                  <a:rPr lang="ko-KR" altLang="en-US" sz="1600" dirty="0" err="1">
                    <a:latin typeface="G마켓 산스 Light" panose="02000000000000000000" pitchFamily="50" charset="-127"/>
                    <a:ea typeface="G마켓 산스 Light" panose="02000000000000000000" pitchFamily="50" charset="-127"/>
                  </a:rPr>
                  <a:t>아두이노</a:t>
                </a:r>
                <a:r>
                  <a:rPr lang="ko-KR" altLang="en-US" sz="1600" dirty="0">
                    <a:latin typeface="G마켓 산스 Light" panose="02000000000000000000" pitchFamily="50" charset="-127"/>
                    <a:ea typeface="G마켓 산스 Light" panose="02000000000000000000" pitchFamily="50" charset="-127"/>
                  </a:rPr>
                  <a:t> </a:t>
                </a:r>
                <a:endParaRPr lang="en-US" altLang="ko-KR" sz="1600" dirty="0">
                  <a:latin typeface="G마켓 산스 Light" panose="02000000000000000000" pitchFamily="50" charset="-127"/>
                  <a:ea typeface="G마켓 산스 Light" panose="02000000000000000000" pitchFamily="50" charset="-127"/>
                </a:endParaRPr>
              </a:p>
              <a:p>
                <a:pPr algn="ctr">
                  <a:lnSpc>
                    <a:spcPts val="2500"/>
                  </a:lnSpc>
                </a:pPr>
                <a:r>
                  <a:rPr lang="ko-KR" altLang="en-US" sz="1600" dirty="0">
                    <a:latin typeface="G마켓 산스 Light" panose="02000000000000000000" pitchFamily="50" charset="-127"/>
                    <a:ea typeface="G마켓 산스 Light" panose="02000000000000000000" pitchFamily="50" charset="-127"/>
                  </a:rPr>
                  <a:t>모터를 작동</a:t>
                </a:r>
                <a:endParaRPr lang="en-US" altLang="ko-KR" sz="1600" dirty="0">
                  <a:latin typeface="G마켓 산스 Light" panose="02000000000000000000" pitchFamily="50" charset="-127"/>
                  <a:ea typeface="G마켓 산스 Light" panose="02000000000000000000" pitchFamily="50" charset="-127"/>
                </a:endParaRPr>
              </a:p>
            </p:txBody>
          </p:sp>
          <p:sp>
            <p:nvSpPr>
              <p:cNvPr id="87" name="타원 86"/>
              <p:cNvSpPr/>
              <p:nvPr/>
            </p:nvSpPr>
            <p:spPr>
              <a:xfrm>
                <a:off x="10012999" y="2892239"/>
                <a:ext cx="190499" cy="185511"/>
              </a:xfrm>
              <a:prstGeom prst="ellipse">
                <a:avLst/>
              </a:prstGeom>
              <a:solidFill>
                <a:srgbClr val="1F3E61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9" name="모서리가 둥근 직사각형 88"/>
              <p:cNvSpPr/>
              <p:nvPr/>
            </p:nvSpPr>
            <p:spPr>
              <a:xfrm>
                <a:off x="9122410" y="3123915"/>
                <a:ext cx="2108200" cy="1178111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4" name="눈물 방울 103"/>
              <p:cNvSpPr/>
              <p:nvPr/>
            </p:nvSpPr>
            <p:spPr>
              <a:xfrm>
                <a:off x="9787665" y="1857600"/>
                <a:ext cx="640801" cy="640801"/>
              </a:xfrm>
              <a:prstGeom prst="teardrop">
                <a:avLst/>
              </a:prstGeom>
              <a:solidFill>
                <a:srgbClr val="B686DA"/>
              </a:solidFill>
              <a:ln>
                <a:noFill/>
              </a:ln>
              <a:scene3d>
                <a:camera prst="orthographicFront">
                  <a:rot lat="0" lon="0" rev="1350000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6" name="TextBox 105"/>
              <p:cNvSpPr txBox="1"/>
              <p:nvPr/>
            </p:nvSpPr>
            <p:spPr>
              <a:xfrm>
                <a:off x="9610725" y="2603500"/>
                <a:ext cx="10287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dirty="0">
                    <a:latin typeface="HY동녘B" pitchFamily="18" charset="-127"/>
                    <a:ea typeface="HY동녘B" pitchFamily="18" charset="-127"/>
                  </a:rPr>
                  <a:t>STEP</a:t>
                </a:r>
                <a:r>
                  <a:rPr lang="en-US" altLang="ko-KR" sz="800" dirty="0">
                    <a:latin typeface="HY동녘B" pitchFamily="18" charset="-127"/>
                    <a:ea typeface="HY동녘B" pitchFamily="18" charset="-127"/>
                  </a:rPr>
                  <a:t> </a:t>
                </a:r>
                <a:r>
                  <a:rPr lang="en-US" altLang="ko-KR" sz="1400" dirty="0">
                    <a:latin typeface="HY동녘B" pitchFamily="18" charset="-127"/>
                    <a:ea typeface="HY동녘B" pitchFamily="18" charset="-127"/>
                  </a:rPr>
                  <a:t>4</a:t>
                </a:r>
                <a:endParaRPr lang="ko-KR" altLang="en-US" sz="1400" dirty="0">
                  <a:latin typeface="HY동녘B" pitchFamily="18" charset="-127"/>
                  <a:ea typeface="HY동녘B" pitchFamily="18" charset="-127"/>
                </a:endParaRPr>
              </a:p>
            </p:txBody>
          </p:sp>
          <p:pic>
            <p:nvPicPr>
              <p:cNvPr id="1032" name="Picture 8" descr="https://cdn-icons-png.flaticon.com/512/3209/3209587.png"/>
              <p:cNvPicPr>
                <a:picLocks noChangeAspect="1" noChangeArrowheads="1"/>
              </p:cNvPicPr>
              <p:nvPr/>
            </p:nvPicPr>
            <p:blipFill>
              <a:blip r:embed="rId11" cstate="print"/>
              <a:srcRect/>
              <a:stretch>
                <a:fillRect/>
              </a:stretch>
            </p:blipFill>
            <p:spPr bwMode="auto">
              <a:xfrm>
                <a:off x="9829165" y="1907766"/>
                <a:ext cx="544513" cy="544513"/>
              </a:xfrm>
              <a:prstGeom prst="rect">
                <a:avLst/>
              </a:prstGeom>
              <a:noFill/>
            </p:spPr>
          </p:pic>
          <p:sp>
            <p:nvSpPr>
              <p:cNvPr id="46" name="TextBox 45"/>
              <p:cNvSpPr txBox="1"/>
              <p:nvPr/>
            </p:nvSpPr>
            <p:spPr>
              <a:xfrm>
                <a:off x="9013780" y="3193060"/>
                <a:ext cx="2301240" cy="10316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ts val="2500"/>
                  </a:lnSpc>
                </a:pPr>
                <a:r>
                  <a:rPr lang="ko-KR" altLang="en-US" sz="1500" dirty="0">
                    <a:latin typeface="G마켓 산스 Light" panose="02000000000000000000" pitchFamily="50" charset="-127"/>
                    <a:ea typeface="G마켓 산스 Light" panose="02000000000000000000" pitchFamily="50" charset="-127"/>
                  </a:rPr>
                  <a:t>향수병을 배출구에 넣고 기다리면 웹에 입력한</a:t>
                </a:r>
                <a:endParaRPr lang="en-US" altLang="ko-KR" sz="1500" dirty="0">
                  <a:latin typeface="G마켓 산스 Light" panose="02000000000000000000" pitchFamily="50" charset="-127"/>
                  <a:ea typeface="G마켓 산스 Light" panose="02000000000000000000" pitchFamily="50" charset="-127"/>
                </a:endParaRPr>
              </a:p>
              <a:p>
                <a:pPr algn="ctr">
                  <a:lnSpc>
                    <a:spcPts val="2500"/>
                  </a:lnSpc>
                </a:pPr>
                <a:r>
                  <a:rPr lang="ko-KR" altLang="en-US" sz="1500" dirty="0">
                    <a:latin typeface="G마켓 산스 Light" panose="02000000000000000000" pitchFamily="50" charset="-127"/>
                    <a:ea typeface="G마켓 산스 Light" panose="02000000000000000000" pitchFamily="50" charset="-127"/>
                  </a:rPr>
                  <a:t>나만의 향수가 짜잔</a:t>
                </a:r>
                <a:r>
                  <a:rPr lang="en-US" altLang="ko-KR" sz="1500" dirty="0">
                    <a:latin typeface="G마켓 산스 Light" panose="02000000000000000000" pitchFamily="50" charset="-127"/>
                    <a:ea typeface="G마켓 산스 Light" panose="02000000000000000000" pitchFamily="50" charset="-127"/>
                  </a:rPr>
                  <a:t>!</a:t>
                </a:r>
              </a:p>
            </p:txBody>
          </p:sp>
        </p:grp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C047CE9B-DD0A-437E-A6C6-0C3823B45BE6}"/>
              </a:ext>
            </a:extLst>
          </p:cNvPr>
          <p:cNvGrpSpPr/>
          <p:nvPr/>
        </p:nvGrpSpPr>
        <p:grpSpPr>
          <a:xfrm>
            <a:off x="1713423" y="355831"/>
            <a:ext cx="4760686" cy="1284656"/>
            <a:chOff x="1713423" y="355831"/>
            <a:chExt cx="4760686" cy="1284656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CFB8EE84-12AD-484A-8306-A5D7FDC1CD0D}"/>
                </a:ext>
              </a:extLst>
            </p:cNvPr>
            <p:cNvGrpSpPr/>
            <p:nvPr/>
          </p:nvGrpSpPr>
          <p:grpSpPr>
            <a:xfrm>
              <a:off x="1713423" y="355831"/>
              <a:ext cx="4760686" cy="1015663"/>
              <a:chOff x="1713423" y="355831"/>
              <a:chExt cx="4760686" cy="1015663"/>
            </a:xfrm>
          </p:grpSpPr>
          <p:grpSp>
            <p:nvGrpSpPr>
              <p:cNvPr id="34" name="그룹 3"/>
              <p:cNvGrpSpPr/>
              <p:nvPr/>
            </p:nvGrpSpPr>
            <p:grpSpPr>
              <a:xfrm rot="10800000">
                <a:off x="2750504" y="749043"/>
                <a:ext cx="2510990" cy="45719"/>
                <a:chOff x="876299" y="849630"/>
                <a:chExt cx="1647825" cy="45720"/>
              </a:xfrm>
            </p:grpSpPr>
            <p:sp>
              <p:nvSpPr>
                <p:cNvPr id="35" name="직사각형 34"/>
                <p:cNvSpPr/>
                <p:nvPr/>
              </p:nvSpPr>
              <p:spPr>
                <a:xfrm>
                  <a:off x="1695449" y="849630"/>
                  <a:ext cx="828675" cy="45719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6" name="직사각형 35"/>
                <p:cNvSpPr/>
                <p:nvPr/>
              </p:nvSpPr>
              <p:spPr>
                <a:xfrm>
                  <a:off x="876299" y="849631"/>
                  <a:ext cx="828675" cy="45719"/>
                </a:xfrm>
                <a:prstGeom prst="rect">
                  <a:avLst/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086EF3C1-BEC4-4583-9361-91BE30D4D25C}"/>
                  </a:ext>
                </a:extLst>
              </p:cNvPr>
              <p:cNvSpPr txBox="1"/>
              <p:nvPr/>
            </p:nvSpPr>
            <p:spPr>
              <a:xfrm>
                <a:off x="1713423" y="355831"/>
                <a:ext cx="4760686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6000" dirty="0">
                    <a:blipFill>
                      <a:blip r:embed="rId12"/>
                      <a:stretch>
                        <a:fillRect/>
                      </a:stretch>
                    </a:blipFill>
                    <a:latin typeface="HY헤드라인M" pitchFamily="18" charset="-127"/>
                    <a:ea typeface="HY헤드라인M" pitchFamily="18" charset="-127"/>
                  </a:rPr>
                  <a:t>0</a:t>
                </a:r>
                <a:r>
                  <a:rPr lang="en-US" altLang="ko-KR" sz="6000" dirty="0">
                    <a:solidFill>
                      <a:schemeClr val="tx2">
                        <a:lumMod val="75000"/>
                      </a:schemeClr>
                    </a:solidFill>
                    <a:latin typeface="HY헤드라인M" pitchFamily="18" charset="-127"/>
                    <a:ea typeface="HY헤드라인M" pitchFamily="18" charset="-127"/>
                  </a:rPr>
                  <a:t>6</a:t>
                </a:r>
                <a:r>
                  <a:rPr lang="ko-KR" altLang="en-US" sz="2800" dirty="0">
                    <a:latin typeface="G마켓 산스 Bold" panose="02000000000000000000" pitchFamily="50" charset="-127"/>
                    <a:ea typeface="G마켓 산스 Bold" panose="02000000000000000000" pitchFamily="50" charset="-127"/>
                  </a:rPr>
                  <a:t>스마트 향수 작동순서 </a:t>
                </a:r>
              </a:p>
            </p:txBody>
          </p:sp>
        </p:grp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9AFA8281-AE37-4474-AE2C-540CC5CF065F}"/>
                </a:ext>
              </a:extLst>
            </p:cNvPr>
            <p:cNvSpPr txBox="1"/>
            <p:nvPr/>
          </p:nvSpPr>
          <p:spPr>
            <a:xfrm>
              <a:off x="1761290" y="1209600"/>
              <a:ext cx="3787234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200" b="1" dirty="0">
                  <a:latin typeface="+mj-lt"/>
                  <a:ea typeface="HY동녘B" pitchFamily="18" charset="-127"/>
                </a:rPr>
                <a:t>Smart Perfume</a:t>
              </a:r>
              <a:r>
                <a:rPr lang="en-US" altLang="ko-KR" dirty="0"/>
                <a:t> </a:t>
              </a:r>
              <a:r>
                <a:rPr lang="en-US" altLang="ko-KR" sz="2200" b="1" dirty="0">
                  <a:latin typeface="+mj-lt"/>
                </a:rPr>
                <a:t>sequence</a:t>
              </a:r>
              <a:endParaRPr lang="ko-KR" altLang="en-US" sz="2200" b="1" dirty="0">
                <a:latin typeface="+mj-lt"/>
                <a:ea typeface="HY동녘B" pitchFamily="18" charset="-127"/>
              </a:endParaRPr>
            </a:p>
          </p:txBody>
        </p:sp>
      </p:grpSp>
      <p:sp>
        <p:nvSpPr>
          <p:cNvPr id="48" name="타원 47">
            <a:extLst>
              <a:ext uri="{FF2B5EF4-FFF2-40B4-BE49-F238E27FC236}">
                <a16:creationId xmlns:a16="http://schemas.microsoft.com/office/drawing/2014/main" id="{65D69566-EEE8-4B13-9BF7-275A40AF2706}"/>
              </a:ext>
            </a:extLst>
          </p:cNvPr>
          <p:cNvSpPr/>
          <p:nvPr/>
        </p:nvSpPr>
        <p:spPr>
          <a:xfrm>
            <a:off x="815275" y="6168503"/>
            <a:ext cx="121285" cy="1212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EA51602C-EAAD-4D68-9012-AA66DEF93449}"/>
              </a:ext>
            </a:extLst>
          </p:cNvPr>
          <p:cNvSpPr/>
          <p:nvPr/>
        </p:nvSpPr>
        <p:spPr>
          <a:xfrm>
            <a:off x="660785" y="6168503"/>
            <a:ext cx="121285" cy="121285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9F6A04DC-B6A1-43B1-BB3E-8B169167E7DC}"/>
              </a:ext>
            </a:extLst>
          </p:cNvPr>
          <p:cNvSpPr/>
          <p:nvPr/>
        </p:nvSpPr>
        <p:spPr>
          <a:xfrm>
            <a:off x="504942" y="6168502"/>
            <a:ext cx="121285" cy="121285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1D9A69DA-40E0-4266-8434-BBFE23715634}"/>
              </a:ext>
            </a:extLst>
          </p:cNvPr>
          <p:cNvSpPr/>
          <p:nvPr/>
        </p:nvSpPr>
        <p:spPr>
          <a:xfrm>
            <a:off x="352524" y="6168502"/>
            <a:ext cx="121285" cy="121285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3FB99CDB-84D3-45FF-B8EE-B6B4C79FA4E5}"/>
              </a:ext>
            </a:extLst>
          </p:cNvPr>
          <p:cNvSpPr/>
          <p:nvPr/>
        </p:nvSpPr>
        <p:spPr>
          <a:xfrm>
            <a:off x="198034" y="6168502"/>
            <a:ext cx="121285" cy="121285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192B7A5B-26AC-4206-9B2C-B1884BD90ABA}"/>
              </a:ext>
            </a:extLst>
          </p:cNvPr>
          <p:cNvSpPr/>
          <p:nvPr/>
        </p:nvSpPr>
        <p:spPr>
          <a:xfrm>
            <a:off x="42191" y="6168501"/>
            <a:ext cx="121285" cy="121285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4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F2638FEF-5977-4A0F-86D6-B4E2DF50CD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8253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784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500"/>
    </mc:Choice>
    <mc:Fallback xmlns="">
      <p:transition advClick="0" advTm="5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영상 인트로 배경음 있음">
            <a:hlinkClick r:id="" action="ppaction://media"/>
            <a:extLst>
              <a:ext uri="{FF2B5EF4-FFF2-40B4-BE49-F238E27FC236}">
                <a16:creationId xmlns:a16="http://schemas.microsoft.com/office/drawing/2014/main" id="{CDE72D29-A554-4ED1-88EE-60324811C5C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19100" y="696994"/>
            <a:ext cx="113538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68044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71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AutoShape 4" descr="향수 일러스트 모음 (샤넬 &amp; 디오르 향수 그림) : 네이버 블로그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2" name="직각 삼각형 31">
            <a:extLst>
              <a:ext uri="{FF2B5EF4-FFF2-40B4-BE49-F238E27FC236}">
                <a16:creationId xmlns:a16="http://schemas.microsoft.com/office/drawing/2014/main" id="{41A4E99A-1969-40C6-92C8-0D6486EC951F}"/>
              </a:ext>
            </a:extLst>
          </p:cNvPr>
          <p:cNvSpPr/>
          <p:nvPr/>
        </p:nvSpPr>
        <p:spPr>
          <a:xfrm flipH="1">
            <a:off x="0" y="0"/>
            <a:ext cx="12229708" cy="6887028"/>
          </a:xfrm>
          <a:prstGeom prst="rtTriangle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0070C0"/>
              </a:solidFill>
            </a:endParaRPr>
          </a:p>
        </p:txBody>
      </p:sp>
      <p:pic>
        <p:nvPicPr>
          <p:cNvPr id="37" name="Picture 2" descr="스마트폰 - 나무위키">
            <a:extLst>
              <a:ext uri="{FF2B5EF4-FFF2-40B4-BE49-F238E27FC236}">
                <a16:creationId xmlns:a16="http://schemas.microsoft.com/office/drawing/2014/main" id="{8687FB0A-C468-4672-A09C-44AC5521DE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03067" y="1000125"/>
            <a:ext cx="3717430" cy="525780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29AC1A67-CDA4-415F-80F3-E1927728553C}"/>
              </a:ext>
            </a:extLst>
          </p:cNvPr>
          <p:cNvGrpSpPr/>
          <p:nvPr/>
        </p:nvGrpSpPr>
        <p:grpSpPr>
          <a:xfrm>
            <a:off x="473537" y="545276"/>
            <a:ext cx="4098459" cy="600164"/>
            <a:chOff x="473537" y="545276"/>
            <a:chExt cx="4098459" cy="600164"/>
          </a:xfrm>
        </p:grpSpPr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6C7097E0-02D5-415C-8AC8-EBC5BBA124B6}"/>
                </a:ext>
              </a:extLst>
            </p:cNvPr>
            <p:cNvGrpSpPr/>
            <p:nvPr/>
          </p:nvGrpSpPr>
          <p:grpSpPr>
            <a:xfrm rot="10800000">
              <a:off x="550623" y="1087802"/>
              <a:ext cx="4021373" cy="45719"/>
              <a:chOff x="876299" y="849630"/>
              <a:chExt cx="1647825" cy="45720"/>
            </a:xfrm>
          </p:grpSpPr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626FE8D8-F523-4707-B13E-EF9A5925E263}"/>
                  </a:ext>
                </a:extLst>
              </p:cNvPr>
              <p:cNvSpPr/>
              <p:nvPr/>
            </p:nvSpPr>
            <p:spPr>
              <a:xfrm>
                <a:off x="1695449" y="849630"/>
                <a:ext cx="828675" cy="45719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3FEDDBF5-33E5-47EB-8CDE-FCA81B23AF20}"/>
                  </a:ext>
                </a:extLst>
              </p:cNvPr>
              <p:cNvSpPr/>
              <p:nvPr/>
            </p:nvSpPr>
            <p:spPr>
              <a:xfrm>
                <a:off x="876299" y="849631"/>
                <a:ext cx="828675" cy="45719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4AA493E0-2B10-42F6-8679-9CE360DAE90D}"/>
                </a:ext>
              </a:extLst>
            </p:cNvPr>
            <p:cNvSpPr txBox="1"/>
            <p:nvPr/>
          </p:nvSpPr>
          <p:spPr>
            <a:xfrm>
              <a:off x="473537" y="545276"/>
              <a:ext cx="3947967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3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Y유니버스 B" panose="02000800000000000000" pitchFamily="50" charset="-127"/>
                  <a:ea typeface="Y유니버스 B" panose="02000800000000000000" pitchFamily="50" charset="-127"/>
                </a:rPr>
                <a:t>스마트 향수의 장점</a:t>
              </a:r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187FA4C6-BBE9-46F2-BBD9-5A2FA6B0EFE6}"/>
              </a:ext>
            </a:extLst>
          </p:cNvPr>
          <p:cNvSpPr txBox="1"/>
          <p:nvPr/>
        </p:nvSpPr>
        <p:spPr>
          <a:xfrm>
            <a:off x="8810616" y="5643557"/>
            <a:ext cx="3190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>
              <a:solidFill>
                <a:schemeClr val="bg1"/>
              </a:solidFill>
              <a:latin typeface="한컴 윤고딕 230" pitchFamily="18" charset="-127"/>
              <a:ea typeface="한컴 윤고딕 230" pitchFamily="18" charset="-127"/>
            </a:endParaRPr>
          </a:p>
        </p:txBody>
      </p:sp>
      <p:pic>
        <p:nvPicPr>
          <p:cNvPr id="44" name="Picture 6" descr="https://cdn-icons-png.flaticon.com/512/1828/1828874.png">
            <a:extLst>
              <a:ext uri="{FF2B5EF4-FFF2-40B4-BE49-F238E27FC236}">
                <a16:creationId xmlns:a16="http://schemas.microsoft.com/office/drawing/2014/main" id="{A3913848-29E3-4CBF-ACE5-49F2120EBE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762284" y="5509116"/>
            <a:ext cx="588966" cy="588966"/>
          </a:xfrm>
          <a:prstGeom prst="rect">
            <a:avLst/>
          </a:prstGeom>
          <a:noFill/>
        </p:spPr>
      </p:pic>
      <p:pic>
        <p:nvPicPr>
          <p:cNvPr id="45" name="Picture 18" descr="Point  premium icon">
            <a:extLst>
              <a:ext uri="{FF2B5EF4-FFF2-40B4-BE49-F238E27FC236}">
                <a16:creationId xmlns:a16="http://schemas.microsoft.com/office/drawing/2014/main" id="{8E33F0B1-7C99-4D62-8422-5AD0FA7005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 rot="5400000" flipV="1">
            <a:off x="7587015" y="3090209"/>
            <a:ext cx="827830" cy="677235"/>
          </a:xfrm>
          <a:prstGeom prst="rect">
            <a:avLst/>
          </a:prstGeom>
          <a:noFill/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E3ADB9AF-AA02-4F74-B310-C607BED48C21}"/>
              </a:ext>
            </a:extLst>
          </p:cNvPr>
          <p:cNvSpPr txBox="1"/>
          <p:nvPr/>
        </p:nvSpPr>
        <p:spPr>
          <a:xfrm>
            <a:off x="8441823" y="3072713"/>
            <a:ext cx="344805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Y유니버스 B" panose="02000800000000000000" pitchFamily="50" charset="-127"/>
                <a:ea typeface="Y유니버스 B" panose="02000800000000000000" pitchFamily="50" charset="-127"/>
              </a:rPr>
              <a:t>간단한 조작</a:t>
            </a:r>
            <a:endParaRPr lang="en-US" altLang="ko-KR" sz="2800" b="1" dirty="0">
              <a:solidFill>
                <a:schemeClr val="bg1"/>
              </a:solidFill>
              <a:latin typeface="Y유니버스 B" panose="02000800000000000000" pitchFamily="50" charset="-127"/>
              <a:ea typeface="Y유니버스 B" panose="02000800000000000000" pitchFamily="50" charset="-127"/>
            </a:endParaRPr>
          </a:p>
          <a:p>
            <a:r>
              <a:rPr lang="ko-KR" altLang="en-US" sz="16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간단한 클릭으로 향수</a:t>
            </a:r>
            <a:r>
              <a:rPr lang="en-US" altLang="ko-KR" sz="16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</a:t>
            </a:r>
            <a:r>
              <a:rPr lang="ko-KR" altLang="en-US" sz="16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제작</a:t>
            </a:r>
          </a:p>
        </p:txBody>
      </p:sp>
      <p:pic>
        <p:nvPicPr>
          <p:cNvPr id="47" name="Picture 20" descr="https://cdn-icons.flaticon.com/png/512/2859/premium/2859718.png?token=exp=1644291311~hmac=aaf9ad1331a1281308733889e44c5cc0">
            <a:extLst>
              <a:ext uri="{FF2B5EF4-FFF2-40B4-BE49-F238E27FC236}">
                <a16:creationId xmlns:a16="http://schemas.microsoft.com/office/drawing/2014/main" id="{93D71DDB-57FB-4084-B7C8-FD58D04AF0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709694" y="4265618"/>
            <a:ext cx="676276" cy="676276"/>
          </a:xfrm>
          <a:prstGeom prst="rect">
            <a:avLst/>
          </a:prstGeom>
          <a:noFill/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23B1528A-67ED-4BB8-BC14-2E7203909C1D}"/>
              </a:ext>
            </a:extLst>
          </p:cNvPr>
          <p:cNvSpPr txBox="1"/>
          <p:nvPr/>
        </p:nvSpPr>
        <p:spPr>
          <a:xfrm>
            <a:off x="8498975" y="4202802"/>
            <a:ext cx="339090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Y유니버스 B" panose="02000800000000000000" pitchFamily="50" charset="-127"/>
                <a:ea typeface="Y유니버스 B" panose="02000800000000000000" pitchFamily="50" charset="-127"/>
              </a:rPr>
              <a:t>커뮤니티 기능</a:t>
            </a:r>
            <a:endParaRPr lang="en-US" altLang="ko-KR" sz="2800" b="1" dirty="0">
              <a:solidFill>
                <a:schemeClr val="bg1"/>
              </a:solidFill>
              <a:latin typeface="Y유니버스 B" panose="02000800000000000000" pitchFamily="50" charset="-127"/>
              <a:ea typeface="Y유니버스 B" panose="02000800000000000000" pitchFamily="50" charset="-127"/>
            </a:endParaRPr>
          </a:p>
          <a:p>
            <a:r>
              <a:rPr lang="ko-KR" altLang="en-US" sz="16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서로 소통할 수 있는 공간</a:t>
            </a:r>
            <a:endParaRPr lang="en-US" altLang="ko-KR" sz="1600" dirty="0">
              <a:solidFill>
                <a:schemeClr val="bg1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A612E29-6AB7-4CB8-9DBA-82EF6E112616}"/>
              </a:ext>
            </a:extLst>
          </p:cNvPr>
          <p:cNvSpPr txBox="1"/>
          <p:nvPr/>
        </p:nvSpPr>
        <p:spPr>
          <a:xfrm>
            <a:off x="8556127" y="5420615"/>
            <a:ext cx="319087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err="1">
                <a:solidFill>
                  <a:schemeClr val="bg1"/>
                </a:solidFill>
                <a:latin typeface="Y유니버스 B" panose="02000800000000000000" pitchFamily="50" charset="-127"/>
                <a:ea typeface="Y유니버스 B" panose="02000800000000000000" pitchFamily="50" charset="-127"/>
              </a:rPr>
              <a:t>레시피</a:t>
            </a:r>
            <a:r>
              <a:rPr lang="ko-KR" altLang="en-US" sz="2800" b="1" dirty="0">
                <a:solidFill>
                  <a:schemeClr val="bg1"/>
                </a:solidFill>
                <a:latin typeface="Y유니버스 B" panose="02000800000000000000" pitchFamily="50" charset="-127"/>
                <a:ea typeface="Y유니버스 B" panose="02000800000000000000" pitchFamily="50" charset="-127"/>
              </a:rPr>
              <a:t> 공유</a:t>
            </a:r>
            <a:endParaRPr lang="en-US" altLang="ko-KR" sz="2800" b="1" dirty="0">
              <a:solidFill>
                <a:schemeClr val="bg1"/>
              </a:solidFill>
              <a:latin typeface="Y유니버스 B" panose="02000800000000000000" pitchFamily="50" charset="-127"/>
              <a:ea typeface="Y유니버스 B" panose="02000800000000000000" pitchFamily="50" charset="-127"/>
            </a:endParaRPr>
          </a:p>
          <a:p>
            <a:r>
              <a:rPr lang="ko-KR" altLang="en-US" sz="16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나만의 레시피를 공유하기</a:t>
            </a:r>
            <a:endParaRPr lang="en-US" altLang="ko-KR" sz="1600" dirty="0">
              <a:solidFill>
                <a:schemeClr val="bg1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DE348A7-993C-47AB-A94F-681C895F0EFD}"/>
              </a:ext>
            </a:extLst>
          </p:cNvPr>
          <p:cNvSpPr txBox="1"/>
          <p:nvPr/>
        </p:nvSpPr>
        <p:spPr>
          <a:xfrm>
            <a:off x="-64876" y="2043111"/>
            <a:ext cx="371742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fontAlgn="base"/>
            <a:r>
              <a:rPr lang="ko-KR" altLang="en-US" sz="2800" b="1" dirty="0">
                <a:latin typeface="Y유니버스 B" panose="02000800000000000000" pitchFamily="50" charset="-127"/>
                <a:ea typeface="Y유니버스 B" panose="02000800000000000000" pitchFamily="50" charset="-127"/>
              </a:rPr>
              <a:t>전문성</a:t>
            </a:r>
            <a:r>
              <a:rPr lang="en-US" altLang="ko-KR" sz="2800" b="1" dirty="0">
                <a:latin typeface="Y유니버스 B" panose="02000800000000000000" pitchFamily="50" charset="-127"/>
                <a:ea typeface="Y유니버스 B" panose="02000800000000000000" pitchFamily="50" charset="-127"/>
              </a:rPr>
              <a:t>? No! No!</a:t>
            </a:r>
          </a:p>
          <a:p>
            <a:pPr algn="r" fontAlgn="base"/>
            <a:r>
              <a:rPr lang="ko-KR" altLang="en-US" sz="16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복잡한 과정 없이 일반인도</a:t>
            </a:r>
            <a:r>
              <a:rPr lang="en-US" altLang="ko-KR" sz="16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 </a:t>
            </a:r>
            <a:r>
              <a:rPr lang="ko-KR" altLang="en-US" sz="16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가능</a:t>
            </a:r>
            <a:r>
              <a:rPr lang="en-US" altLang="ko-KR" sz="16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!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64B8B1A-B569-473B-B9C8-76B9B619C0D5}"/>
              </a:ext>
            </a:extLst>
          </p:cNvPr>
          <p:cNvSpPr txBox="1"/>
          <p:nvPr/>
        </p:nvSpPr>
        <p:spPr>
          <a:xfrm>
            <a:off x="-7614" y="3324224"/>
            <a:ext cx="36956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fontAlgn="base"/>
            <a:r>
              <a:rPr lang="ko-KR" altLang="en-US" sz="2800" b="1" dirty="0">
                <a:latin typeface="Y유니버스 B" panose="02000800000000000000" pitchFamily="50" charset="-127"/>
                <a:ea typeface="Y유니버스 B" panose="02000800000000000000" pitchFamily="50" charset="-127"/>
              </a:rPr>
              <a:t>다른 향수들과의 차별성</a:t>
            </a:r>
            <a:r>
              <a:rPr lang="en-US" altLang="ko-KR" sz="2800" b="1" dirty="0">
                <a:latin typeface="Y유니버스 B" panose="02000800000000000000" pitchFamily="50" charset="-127"/>
                <a:ea typeface="Y유니버스 B" panose="02000800000000000000" pitchFamily="50" charset="-127"/>
              </a:rPr>
              <a:t>!</a:t>
            </a:r>
          </a:p>
          <a:p>
            <a:pPr algn="r" fontAlgn="base"/>
            <a:r>
              <a:rPr lang="ko-KR" altLang="en-US" sz="16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자신만의 향수 제작 가능</a:t>
            </a:r>
            <a:r>
              <a:rPr lang="en-US" altLang="ko-KR" sz="16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!</a:t>
            </a:r>
            <a:endParaRPr lang="ko-KR" altLang="en-US" sz="1600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276630C1-68D7-44FC-A8BA-5EA5B15FEC94}"/>
              </a:ext>
            </a:extLst>
          </p:cNvPr>
          <p:cNvGrpSpPr/>
          <p:nvPr/>
        </p:nvGrpSpPr>
        <p:grpSpPr>
          <a:xfrm>
            <a:off x="3683319" y="2000247"/>
            <a:ext cx="768703" cy="738186"/>
            <a:chOff x="2781300" y="3238499"/>
            <a:chExt cx="639762" cy="614363"/>
          </a:xfrm>
        </p:grpSpPr>
        <p:pic>
          <p:nvPicPr>
            <p:cNvPr id="57" name="Picture 8" descr="https://cdn-icons.flaticon.com/png/512/4223/premium/4223938.png?token=exp=1644290203~hmac=5d7ece1cc3639834d26086f22d7aafe3">
              <a:extLst>
                <a:ext uri="{FF2B5EF4-FFF2-40B4-BE49-F238E27FC236}">
                  <a16:creationId xmlns:a16="http://schemas.microsoft.com/office/drawing/2014/main" id="{11B03E59-8F58-4EA4-94DD-CC41D4EE4F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2868613" y="3271837"/>
              <a:ext cx="552449" cy="552449"/>
            </a:xfrm>
            <a:prstGeom prst="rect">
              <a:avLst/>
            </a:prstGeom>
            <a:noFill/>
          </p:spPr>
        </p:pic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14EBAC5C-EA66-40A4-B93A-4535BD8025FF}"/>
                </a:ext>
              </a:extLst>
            </p:cNvPr>
            <p:cNvSpPr/>
            <p:nvPr/>
          </p:nvSpPr>
          <p:spPr>
            <a:xfrm>
              <a:off x="2781300" y="3238499"/>
              <a:ext cx="614363" cy="614363"/>
            </a:xfrm>
            <a:prstGeom prst="ellipse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72C1ECEB-0ADF-41C4-9EE8-05AB0DEAF2E0}"/>
              </a:ext>
            </a:extLst>
          </p:cNvPr>
          <p:cNvGrpSpPr/>
          <p:nvPr/>
        </p:nvGrpSpPr>
        <p:grpSpPr>
          <a:xfrm>
            <a:off x="3692844" y="3252829"/>
            <a:ext cx="738185" cy="738186"/>
            <a:chOff x="2405064" y="4281485"/>
            <a:chExt cx="738185" cy="738186"/>
          </a:xfrm>
        </p:grpSpPr>
        <p:pic>
          <p:nvPicPr>
            <p:cNvPr id="55" name="Picture 8" descr="https://cdn-icons-png.flaticon.com/512/4872/4872128.png">
              <a:extLst>
                <a:ext uri="{FF2B5EF4-FFF2-40B4-BE49-F238E27FC236}">
                  <a16:creationId xmlns:a16="http://schemas.microsoft.com/office/drawing/2014/main" id="{23161F3F-1052-40EB-9411-A9459CE2DA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2540005" y="4406896"/>
              <a:ext cx="460375" cy="460375"/>
            </a:xfrm>
            <a:prstGeom prst="rect">
              <a:avLst/>
            </a:prstGeom>
            <a:noFill/>
          </p:spPr>
        </p:pic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7E70213A-FC36-4D14-9489-5C12489E5A5D}"/>
                </a:ext>
              </a:extLst>
            </p:cNvPr>
            <p:cNvSpPr/>
            <p:nvPr/>
          </p:nvSpPr>
          <p:spPr>
            <a:xfrm>
              <a:off x="2405064" y="4281485"/>
              <a:ext cx="738185" cy="738186"/>
            </a:xfrm>
            <a:prstGeom prst="ellipse">
              <a:avLst/>
            </a:prstGeom>
            <a:noFill/>
            <a:ln w="381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6FC5F842-EAAC-4A75-9B13-DB38D57ADC3E}"/>
              </a:ext>
            </a:extLst>
          </p:cNvPr>
          <p:cNvGrpSpPr/>
          <p:nvPr/>
        </p:nvGrpSpPr>
        <p:grpSpPr>
          <a:xfrm>
            <a:off x="4999982" y="1800520"/>
            <a:ext cx="2126325" cy="3708595"/>
            <a:chOff x="4999982" y="1800520"/>
            <a:chExt cx="2126325" cy="3708595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7295C24B-8DA2-49D1-A925-AD84FF376E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20559" t="8721" r="25224" b="8119"/>
            <a:stretch/>
          </p:blipFill>
          <p:spPr>
            <a:xfrm>
              <a:off x="4999982" y="1800520"/>
              <a:ext cx="2126325" cy="3708595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E3202CD0-E009-4C49-BC1D-C8731599BA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saturation sat="6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194" t="3942" r="30580" b="1907"/>
            <a:stretch/>
          </p:blipFill>
          <p:spPr>
            <a:xfrm>
              <a:off x="5307085" y="2232112"/>
              <a:ext cx="1540121" cy="263950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4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25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75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0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25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5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75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0"/>
                            </p:stCondLst>
                            <p:childTnLst>
                              <p:par>
                                <p:cTn id="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25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48" grpId="0"/>
      <p:bldP spid="49" grpId="0"/>
      <p:bldP spid="50" grpId="0"/>
      <p:bldP spid="5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직사각형 61">
            <a:extLst>
              <a:ext uri="{FF2B5EF4-FFF2-40B4-BE49-F238E27FC236}">
                <a16:creationId xmlns:a16="http://schemas.microsoft.com/office/drawing/2014/main" id="{F5C15C2E-C439-455F-A738-94103E0F1B68}"/>
              </a:ext>
            </a:extLst>
          </p:cNvPr>
          <p:cNvSpPr/>
          <p:nvPr/>
        </p:nvSpPr>
        <p:spPr>
          <a:xfrm>
            <a:off x="-304799" y="-57150"/>
            <a:ext cx="12620084" cy="6968588"/>
          </a:xfrm>
          <a:prstGeom prst="rect">
            <a:avLst/>
          </a:prstGeom>
          <a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contrast="-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6625" name="그룹 26624">
            <a:extLst>
              <a:ext uri="{FF2B5EF4-FFF2-40B4-BE49-F238E27FC236}">
                <a16:creationId xmlns:a16="http://schemas.microsoft.com/office/drawing/2014/main" id="{73AB686B-427C-4136-BB73-AE218DBED5FB}"/>
              </a:ext>
            </a:extLst>
          </p:cNvPr>
          <p:cNvGrpSpPr/>
          <p:nvPr/>
        </p:nvGrpSpPr>
        <p:grpSpPr>
          <a:xfrm>
            <a:off x="5428181" y="954514"/>
            <a:ext cx="6306618" cy="701419"/>
            <a:chOff x="5428181" y="954514"/>
            <a:chExt cx="6306618" cy="701419"/>
          </a:xfrm>
        </p:grpSpPr>
        <p:grpSp>
          <p:nvGrpSpPr>
            <p:cNvPr id="49" name="그룹 3">
              <a:extLst>
                <a:ext uri="{FF2B5EF4-FFF2-40B4-BE49-F238E27FC236}">
                  <a16:creationId xmlns:a16="http://schemas.microsoft.com/office/drawing/2014/main" id="{0870B70F-8958-497F-9F6B-F3ADB467E4BF}"/>
                </a:ext>
              </a:extLst>
            </p:cNvPr>
            <p:cNvGrpSpPr/>
            <p:nvPr/>
          </p:nvGrpSpPr>
          <p:grpSpPr>
            <a:xfrm rot="10800000" flipV="1">
              <a:off x="5485330" y="1610214"/>
              <a:ext cx="6249469" cy="45719"/>
              <a:chOff x="876299" y="849626"/>
              <a:chExt cx="1647825" cy="45723"/>
            </a:xfrm>
          </p:grpSpPr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D8E5A8E6-6107-45B8-8197-F0A81A7E56BA}"/>
                  </a:ext>
                </a:extLst>
              </p:cNvPr>
              <p:cNvSpPr/>
              <p:nvPr/>
            </p:nvSpPr>
            <p:spPr>
              <a:xfrm>
                <a:off x="1695449" y="849630"/>
                <a:ext cx="828675" cy="4571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44AFCADA-B9AE-49D5-BF2A-6D36526FC8FC}"/>
                  </a:ext>
                </a:extLst>
              </p:cNvPr>
              <p:cNvSpPr/>
              <p:nvPr/>
            </p:nvSpPr>
            <p:spPr>
              <a:xfrm>
                <a:off x="876299" y="849626"/>
                <a:ext cx="828675" cy="45719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6A02CA92-089C-47C2-B0DF-1B80C97F4CE5}"/>
                </a:ext>
              </a:extLst>
            </p:cNvPr>
            <p:cNvSpPr txBox="1"/>
            <p:nvPr/>
          </p:nvSpPr>
          <p:spPr>
            <a:xfrm>
              <a:off x="5428181" y="954514"/>
              <a:ext cx="3829060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33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Y유니버스 B" panose="02000800000000000000" pitchFamily="50" charset="-127"/>
                  <a:ea typeface="Y유니버스 B" panose="02000800000000000000" pitchFamily="50" charset="-127"/>
                </a:rPr>
                <a:t>차후 개선 사항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6282C5F4-5EB1-43F5-8AFF-D4C83C767A81}"/>
              </a:ext>
            </a:extLst>
          </p:cNvPr>
          <p:cNvGrpSpPr/>
          <p:nvPr/>
        </p:nvGrpSpPr>
        <p:grpSpPr>
          <a:xfrm>
            <a:off x="970255" y="281938"/>
            <a:ext cx="3925780" cy="6641566"/>
            <a:chOff x="970255" y="281938"/>
            <a:chExt cx="3925780" cy="6641566"/>
          </a:xfrm>
        </p:grpSpPr>
        <p:sp>
          <p:nvSpPr>
            <p:cNvPr id="27" name="직사각형 26"/>
            <p:cNvSpPr/>
            <p:nvPr/>
          </p:nvSpPr>
          <p:spPr>
            <a:xfrm>
              <a:off x="970255" y="281938"/>
              <a:ext cx="3925780" cy="6641566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6F0390F6-4677-4EDB-A13B-0C72C81A5C7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36" t="4625" r="7849" b="4527"/>
            <a:stretch/>
          </p:blipFill>
          <p:spPr>
            <a:xfrm>
              <a:off x="1018635" y="1063445"/>
              <a:ext cx="3829060" cy="5078551"/>
            </a:xfrm>
            <a:prstGeom prst="rect">
              <a:avLst/>
            </a:prstGeom>
            <a:effectLst>
              <a:softEdge rad="355600"/>
            </a:effectLst>
          </p:spPr>
        </p:pic>
      </p:grpSp>
      <p:grpSp>
        <p:nvGrpSpPr>
          <p:cNvPr id="26626" name="그룹 26625">
            <a:extLst>
              <a:ext uri="{FF2B5EF4-FFF2-40B4-BE49-F238E27FC236}">
                <a16:creationId xmlns:a16="http://schemas.microsoft.com/office/drawing/2014/main" id="{B80DB501-2352-48E8-8BFE-9354B364E153}"/>
              </a:ext>
            </a:extLst>
          </p:cNvPr>
          <p:cNvGrpSpPr/>
          <p:nvPr/>
        </p:nvGrpSpPr>
        <p:grpSpPr>
          <a:xfrm>
            <a:off x="5392630" y="1766450"/>
            <a:ext cx="6962177" cy="4509589"/>
            <a:chOff x="5392630" y="1766450"/>
            <a:chExt cx="6962177" cy="450958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4A2683A6-EDF0-4579-B4DF-AD46A6376572}"/>
                    </a:ext>
                  </a:extLst>
                </p:cNvPr>
                <p:cNvSpPr txBox="1"/>
                <p:nvPr/>
              </p:nvSpPr>
              <p:spPr>
                <a:xfrm>
                  <a:off x="5392630" y="1766450"/>
                  <a:ext cx="6962177" cy="419730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lvl="0" fontAlgn="base">
                    <a:lnSpc>
                      <a:spcPct val="250000"/>
                    </a:lnSpc>
                    <a:defRPr/>
                  </a:pPr>
                  <a:r>
                    <a:rPr lang="en-US" altLang="ko-KR" sz="2200" dirty="0">
                      <a:solidFill>
                        <a:schemeClr val="bg1"/>
                      </a:solidFill>
                      <a:latin typeface="Y유니버스 B" panose="02000800000000000000" pitchFamily="50" charset="-127"/>
                      <a:ea typeface="Y유니버스 B" panose="02000800000000000000" pitchFamily="50" charset="-127"/>
                    </a:rPr>
                    <a:t>- </a:t>
                  </a:r>
                  <a:r>
                    <a:rPr lang="ko-KR" altLang="en-US" sz="2200" dirty="0">
                      <a:solidFill>
                        <a:schemeClr val="bg1"/>
                      </a:solidFill>
                      <a:latin typeface="Y유니버스 B" panose="02000800000000000000" pitchFamily="50" charset="-127"/>
                      <a:ea typeface="Y유니버스 B" panose="02000800000000000000" pitchFamily="50" charset="-127"/>
                    </a:rPr>
                    <a:t>메인 </a:t>
                  </a:r>
                  <a:r>
                    <a:rPr lang="en-US" altLang="ko-KR" sz="2200" dirty="0">
                      <a:solidFill>
                        <a:schemeClr val="bg1"/>
                      </a:solidFill>
                      <a:latin typeface="Y유니버스 B" panose="02000800000000000000" pitchFamily="50" charset="-127"/>
                      <a:ea typeface="Y유니버스 B" panose="02000800000000000000" pitchFamily="50" charset="-127"/>
                    </a:rPr>
                    <a:t>ON, OFF</a:t>
                  </a:r>
                  <a:r>
                    <a:rPr lang="ko-KR" altLang="en-US" sz="2200" dirty="0">
                      <a:solidFill>
                        <a:schemeClr val="bg1"/>
                      </a:solidFill>
                      <a:latin typeface="Y유니버스 B" panose="02000800000000000000" pitchFamily="50" charset="-127"/>
                      <a:ea typeface="Y유니버스 B" panose="02000800000000000000" pitchFamily="50" charset="-127"/>
                    </a:rPr>
                    <a:t> 스위치 설치</a:t>
                  </a:r>
                  <a:endParaRPr lang="en-US" altLang="ko-KR" sz="2200" dirty="0">
                    <a:solidFill>
                      <a:schemeClr val="bg1"/>
                    </a:solidFill>
                    <a:latin typeface="Y유니버스 B" panose="02000800000000000000" pitchFamily="50" charset="-127"/>
                    <a:ea typeface="Y유니버스 B" panose="02000800000000000000" pitchFamily="50" charset="-127"/>
                  </a:endParaRPr>
                </a:p>
                <a:p>
                  <a:pPr lvl="0" fontAlgn="base">
                    <a:lnSpc>
                      <a:spcPct val="250000"/>
                    </a:lnSpc>
                    <a:defRPr/>
                  </a:pPr>
                  <a:r>
                    <a:rPr lang="en-US" altLang="ko-KR" sz="2200" dirty="0">
                      <a:solidFill>
                        <a:schemeClr val="bg1"/>
                      </a:solidFill>
                      <a:latin typeface="Y유니버스 B" panose="02000800000000000000" pitchFamily="50" charset="-127"/>
                      <a:ea typeface="Y유니버스 B" panose="02000800000000000000" pitchFamily="50" charset="-127"/>
                    </a:rPr>
                    <a:t>- </a:t>
                  </a:r>
                  <a:r>
                    <a:rPr lang="ko-KR" altLang="en-US" sz="2200" dirty="0">
                      <a:solidFill>
                        <a:schemeClr val="bg1"/>
                      </a:solidFill>
                      <a:latin typeface="Y유니버스 B" panose="02000800000000000000" pitchFamily="50" charset="-127"/>
                      <a:ea typeface="Y유니버스 B" panose="02000800000000000000" pitchFamily="50" charset="-127"/>
                    </a:rPr>
                    <a:t>음성 정보를 위해 작동 상태를 알려주는 스피커 설치</a:t>
                  </a:r>
                  <a:endParaRPr lang="en-US" altLang="ko-KR" sz="2200" dirty="0">
                    <a:solidFill>
                      <a:schemeClr val="bg1"/>
                    </a:solidFill>
                    <a:latin typeface="Y유니버스 B" panose="02000800000000000000" pitchFamily="50" charset="-127"/>
                    <a:ea typeface="Y유니버스 B" panose="02000800000000000000" pitchFamily="50" charset="-127"/>
                  </a:endParaRPr>
                </a:p>
                <a:p>
                  <a:pPr lvl="0" fontAlgn="base">
                    <a:lnSpc>
                      <a:spcPct val="250000"/>
                    </a:lnSpc>
                    <a:defRPr/>
                  </a:pPr>
                  <a:r>
                    <a:rPr lang="en-US" altLang="ko-KR" sz="2200" dirty="0">
                      <a:solidFill>
                        <a:schemeClr val="bg1"/>
                      </a:solidFill>
                      <a:latin typeface="Y유니버스 B" panose="02000800000000000000" pitchFamily="50" charset="-127"/>
                      <a:ea typeface="Y유니버스 B" panose="02000800000000000000" pitchFamily="50" charset="-127"/>
                    </a:rPr>
                    <a:t>- </a:t>
                  </a:r>
                  <a:r>
                    <a:rPr lang="ko-KR" altLang="en-US" sz="2200" dirty="0">
                      <a:solidFill>
                        <a:schemeClr val="bg1"/>
                      </a:solidFill>
                      <a:latin typeface="Y유니버스 B" panose="02000800000000000000" pitchFamily="50" charset="-127"/>
                      <a:ea typeface="Y유니버스 B" panose="02000800000000000000" pitchFamily="50" charset="-127"/>
                    </a:rPr>
                    <a:t>시각 정보를 위한 </a:t>
                  </a:r>
                  <a:r>
                    <a:rPr lang="en-US" altLang="ko-KR" sz="2200" dirty="0">
                      <a:solidFill>
                        <a:schemeClr val="bg1"/>
                      </a:solidFill>
                      <a:latin typeface="Y유니버스 B" panose="02000800000000000000" pitchFamily="50" charset="-127"/>
                      <a:ea typeface="Y유니버스 B" panose="02000800000000000000" pitchFamily="50" charset="-127"/>
                    </a:rPr>
                    <a:t>LCD</a:t>
                  </a:r>
                  <a:r>
                    <a:rPr lang="ko-KR" altLang="en-US" sz="2200" dirty="0">
                      <a:solidFill>
                        <a:schemeClr val="bg1"/>
                      </a:solidFill>
                      <a:latin typeface="Y유니버스 B" panose="02000800000000000000" pitchFamily="50" charset="-127"/>
                      <a:ea typeface="Y유니버스 B" panose="02000800000000000000" pitchFamily="50" charset="-127"/>
                    </a:rPr>
                    <a:t>기판 설치하기</a:t>
                  </a:r>
                  <a:endParaRPr lang="en-US" altLang="ko-KR" sz="2200" dirty="0">
                    <a:solidFill>
                      <a:schemeClr val="bg1"/>
                    </a:solidFill>
                    <a:latin typeface="Y유니버스 B" panose="02000800000000000000" pitchFamily="50" charset="-127"/>
                    <a:ea typeface="Y유니버스 B" panose="02000800000000000000" pitchFamily="50" charset="-127"/>
                  </a:endParaRPr>
                </a:p>
                <a:p>
                  <a:pPr lvl="0" fontAlgn="base">
                    <a:lnSpc>
                      <a:spcPct val="250000"/>
                    </a:lnSpc>
                    <a:defRPr/>
                  </a:pPr>
                  <a:r>
                    <a:rPr lang="en-US" altLang="ko-KR" sz="2200" dirty="0">
                      <a:solidFill>
                        <a:schemeClr val="bg1"/>
                      </a:solidFill>
                      <a:latin typeface="Y유니버스 B" panose="02000800000000000000" pitchFamily="50" charset="-127"/>
                      <a:ea typeface="Y유니버스 B" panose="02000800000000000000" pitchFamily="50" charset="-127"/>
                    </a:rPr>
                    <a:t>- </a:t>
                  </a:r>
                  <a:r>
                    <a:rPr lang="ko-KR" altLang="en-US" sz="2200" dirty="0" err="1">
                      <a:solidFill>
                        <a:schemeClr val="bg1"/>
                      </a:solidFill>
                      <a:latin typeface="Y유니버스 B" panose="02000800000000000000" pitchFamily="50" charset="-127"/>
                      <a:ea typeface="Y유니버스 B" panose="02000800000000000000" pitchFamily="50" charset="-127"/>
                    </a:rPr>
                    <a:t>출력값</a:t>
                  </a:r>
                  <a:r>
                    <a:rPr lang="ko-KR" altLang="en-US" sz="2200" dirty="0">
                      <a:solidFill>
                        <a:schemeClr val="bg1"/>
                      </a:solidFill>
                      <a:latin typeface="Y유니버스 B" panose="02000800000000000000" pitchFamily="50" charset="-127"/>
                      <a:ea typeface="Y유니버스 B" panose="02000800000000000000" pitchFamily="50" charset="-127"/>
                    </a:rPr>
                    <a:t> 오차 범위 </a:t>
                  </a:r>
                  <a14:m>
                    <m:oMath xmlns:m="http://schemas.openxmlformats.org/officeDocument/2006/math">
                      <m:r>
                        <a:rPr lang="en-US" altLang="ko-KR" sz="2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</m:t>
                      </m:r>
                    </m:oMath>
                  </a14:m>
                  <a:r>
                    <a:rPr lang="en-US" altLang="ko-KR" sz="2200" dirty="0">
                      <a:solidFill>
                        <a:schemeClr val="bg1"/>
                      </a:solidFill>
                      <a:latin typeface="Y유니버스 B" panose="02000800000000000000" pitchFamily="50" charset="-127"/>
                      <a:ea typeface="Y유니버스 B" panose="02000800000000000000" pitchFamily="50" charset="-127"/>
                    </a:rPr>
                    <a:t>0.5 </a:t>
                  </a:r>
                  <a:r>
                    <a:rPr lang="ko-KR" altLang="en-US" sz="2200" dirty="0">
                      <a:solidFill>
                        <a:schemeClr val="bg1"/>
                      </a:solidFill>
                      <a:latin typeface="Y유니버스 B" panose="02000800000000000000" pitchFamily="50" charset="-127"/>
                      <a:ea typeface="Y유니버스 B" panose="02000800000000000000" pitchFamily="50" charset="-127"/>
                    </a:rPr>
                    <a:t>이하로 줄이기</a:t>
                  </a:r>
                  <a:endParaRPr lang="en-US" altLang="ko-KR" sz="2200" dirty="0">
                    <a:solidFill>
                      <a:schemeClr val="bg1"/>
                    </a:solidFill>
                    <a:latin typeface="Y유니버스 B" panose="02000800000000000000" pitchFamily="50" charset="-127"/>
                    <a:ea typeface="Y유니버스 B" panose="02000800000000000000" pitchFamily="50" charset="-127"/>
                  </a:endParaRPr>
                </a:p>
                <a:p>
                  <a:pPr fontAlgn="base">
                    <a:lnSpc>
                      <a:spcPct val="250000"/>
                    </a:lnSpc>
                    <a:defRPr/>
                  </a:pPr>
                  <a:r>
                    <a:rPr lang="en-US" altLang="ko-KR" sz="2200" dirty="0">
                      <a:solidFill>
                        <a:schemeClr val="bg1"/>
                      </a:solidFill>
                      <a:latin typeface="Y유니버스 B" panose="02000800000000000000" pitchFamily="50" charset="-127"/>
                      <a:ea typeface="Y유니버스 B" panose="02000800000000000000" pitchFamily="50" charset="-127"/>
                    </a:rPr>
                    <a:t>- </a:t>
                  </a:r>
                  <a:r>
                    <a:rPr lang="ko-KR" altLang="en-US" sz="2200" dirty="0">
                      <a:solidFill>
                        <a:schemeClr val="bg1"/>
                      </a:solidFill>
                      <a:latin typeface="Y유니버스 B" panose="02000800000000000000" pitchFamily="50" charset="-127"/>
                      <a:ea typeface="Y유니버스 B" panose="02000800000000000000" pitchFamily="50" charset="-127"/>
                    </a:rPr>
                    <a:t>웹 페이지가 아닌 모바일 어플리케이션으로 만들기</a:t>
                  </a:r>
                  <a:endParaRPr lang="en-US" altLang="ko-KR" sz="2200" dirty="0">
                    <a:solidFill>
                      <a:schemeClr val="bg1"/>
                    </a:solidFill>
                    <a:latin typeface="Y유니버스 B" panose="02000800000000000000" pitchFamily="50" charset="-127"/>
                    <a:ea typeface="Y유니버스 B" panose="02000800000000000000" pitchFamily="50" charset="-127"/>
                  </a:endParaRPr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4A2683A6-EDF0-4579-B4DF-AD46A637657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92630" y="1766450"/>
                  <a:ext cx="6962177" cy="4197303"/>
                </a:xfrm>
                <a:prstGeom prst="rect">
                  <a:avLst/>
                </a:prstGeom>
                <a:blipFill>
                  <a:blip r:embed="rId6"/>
                  <a:stretch>
                    <a:fillRect l="-1138" b="-2035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68A9C37B-5089-4417-A942-49D7FD34D983}"/>
                </a:ext>
              </a:extLst>
            </p:cNvPr>
            <p:cNvCxnSpPr>
              <a:cxnSpLocks/>
            </p:cNvCxnSpPr>
            <p:nvPr/>
          </p:nvCxnSpPr>
          <p:spPr>
            <a:xfrm>
              <a:off x="5543550" y="6276039"/>
              <a:ext cx="628650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6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66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66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4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6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/>
          <p:cNvSpPr/>
          <p:nvPr/>
        </p:nvSpPr>
        <p:spPr>
          <a:xfrm>
            <a:off x="6484311" y="-57150"/>
            <a:ext cx="5830973" cy="6968588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94A59B3C-214B-4A71-94B6-5EBDBBB82FB3}"/>
              </a:ext>
            </a:extLst>
          </p:cNvPr>
          <p:cNvGrpSpPr/>
          <p:nvPr/>
        </p:nvGrpSpPr>
        <p:grpSpPr>
          <a:xfrm>
            <a:off x="7837789" y="589725"/>
            <a:ext cx="4038310" cy="654527"/>
            <a:chOff x="7744551" y="837215"/>
            <a:chExt cx="4038310" cy="654527"/>
          </a:xfrm>
        </p:grpSpPr>
        <p:grpSp>
          <p:nvGrpSpPr>
            <p:cNvPr id="2" name="그룹 3"/>
            <p:cNvGrpSpPr/>
            <p:nvPr/>
          </p:nvGrpSpPr>
          <p:grpSpPr>
            <a:xfrm rot="10800000">
              <a:off x="7744551" y="1437378"/>
              <a:ext cx="3829060" cy="54364"/>
              <a:chOff x="876299" y="849630"/>
              <a:chExt cx="1647825" cy="45720"/>
            </a:xfrm>
          </p:grpSpPr>
          <p:sp>
            <p:nvSpPr>
              <p:cNvPr id="5" name="직사각형 4"/>
              <p:cNvSpPr/>
              <p:nvPr/>
            </p:nvSpPr>
            <p:spPr>
              <a:xfrm>
                <a:off x="1695449" y="849630"/>
                <a:ext cx="828675" cy="45719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" name="직사각형 5"/>
              <p:cNvSpPr/>
              <p:nvPr/>
            </p:nvSpPr>
            <p:spPr>
              <a:xfrm>
                <a:off x="876299" y="849631"/>
                <a:ext cx="828675" cy="4571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7" name="TextBox 6"/>
            <p:cNvSpPr txBox="1"/>
            <p:nvPr/>
          </p:nvSpPr>
          <p:spPr>
            <a:xfrm>
              <a:off x="7953801" y="837215"/>
              <a:ext cx="3829060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300" b="1" dirty="0">
                  <a:solidFill>
                    <a:schemeClr val="bg1"/>
                  </a:solidFill>
                  <a:latin typeface="Y유니버스 B" panose="02000800000000000000" pitchFamily="50" charset="-127"/>
                  <a:ea typeface="Y유니버스 B" panose="02000800000000000000" pitchFamily="50" charset="-127"/>
                </a:rPr>
                <a:t>목표 고객 및 기대 효과</a:t>
              </a:r>
            </a:p>
          </p:txBody>
        </p:sp>
      </p:grpSp>
      <p:sp>
        <p:nvSpPr>
          <p:cNvPr id="26633" name="Rectangle 9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2C7D413F-A280-4744-A670-7499513F08BA}"/>
              </a:ext>
            </a:extLst>
          </p:cNvPr>
          <p:cNvGrpSpPr/>
          <p:nvPr/>
        </p:nvGrpSpPr>
        <p:grpSpPr>
          <a:xfrm>
            <a:off x="235094" y="2916392"/>
            <a:ext cx="6794356" cy="3483828"/>
            <a:chOff x="235094" y="2916392"/>
            <a:chExt cx="6794356" cy="348382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44CA8EA-9843-45F3-9FA2-E9447EB8FAB0}"/>
                </a:ext>
              </a:extLst>
            </p:cNvPr>
            <p:cNvSpPr txBox="1"/>
            <p:nvPr/>
          </p:nvSpPr>
          <p:spPr>
            <a:xfrm>
              <a:off x="267356" y="2916392"/>
              <a:ext cx="17875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 </a:t>
              </a:r>
              <a:r>
                <a:rPr lang="ko-KR" altLang="en-US" sz="2400" b="1" dirty="0">
                  <a:latin typeface="Y유니버스 B" panose="02000800000000000000" pitchFamily="50" charset="-127"/>
                  <a:ea typeface="Y유니버스 B" panose="02000800000000000000" pitchFamily="50" charset="-127"/>
                </a:rPr>
                <a:t>기대 효과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4466531-61EC-4AFE-8F10-1BE18FF60042}"/>
                </a:ext>
              </a:extLst>
            </p:cNvPr>
            <p:cNvSpPr txBox="1"/>
            <p:nvPr/>
          </p:nvSpPr>
          <p:spPr>
            <a:xfrm>
              <a:off x="278272" y="3315441"/>
              <a:ext cx="6173328" cy="9771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27000" indent="-127000" fontAlgn="base">
                <a:lnSpc>
                  <a:spcPct val="150000"/>
                </a:lnSpc>
              </a:pPr>
              <a:r>
                <a:rPr lang="ko-KR" altLang="en-US" sz="2000" kern="0" spc="0" dirty="0"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▪ </a:t>
              </a:r>
              <a:r>
                <a:rPr lang="ko-KR" altLang="en-US" sz="2000" kern="0" dirty="0"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일반인에게 진입장벽이</a:t>
              </a:r>
              <a:r>
                <a:rPr lang="en-US" altLang="ko-KR" sz="2000" kern="0" dirty="0"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 </a:t>
              </a:r>
              <a:r>
                <a:rPr lang="ko-KR" altLang="en-US" sz="2000" kern="0" dirty="0"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높은 </a:t>
              </a:r>
              <a:r>
                <a:rPr lang="ko-KR" altLang="en-US" sz="2000" kern="0" dirty="0" err="1"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조향이라는</a:t>
              </a:r>
              <a:endParaRPr lang="en-US" altLang="ko-KR" sz="2000" kern="0" dirty="0">
                <a:latin typeface="G마켓 산스 Light" panose="02000000000000000000" pitchFamily="50" charset="-127"/>
                <a:ea typeface="G마켓 산스 Light" panose="02000000000000000000" pitchFamily="50" charset="-127"/>
              </a:endParaRPr>
            </a:p>
            <a:p>
              <a:pPr marL="127000" indent="-127000" fontAlgn="base">
                <a:lnSpc>
                  <a:spcPct val="150000"/>
                </a:lnSpc>
              </a:pPr>
              <a:r>
                <a:rPr lang="ko-KR" altLang="en-US" sz="2000" kern="0" dirty="0"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  영역에 지식이 없어도 쉽게</a:t>
              </a:r>
              <a:r>
                <a:rPr lang="en-US" altLang="ko-KR" sz="2000" kern="0" dirty="0"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 </a:t>
              </a:r>
              <a:r>
                <a:rPr lang="ko-KR" altLang="en-US" sz="2000" kern="0" dirty="0"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제작이 가능하다</a:t>
              </a:r>
              <a:r>
                <a:rPr lang="en-US" altLang="ko-KR" sz="2000" kern="0" dirty="0"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! 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54F6021-D9B7-42C8-8F91-796F63FA2DC2}"/>
                </a:ext>
              </a:extLst>
            </p:cNvPr>
            <p:cNvSpPr txBox="1"/>
            <p:nvPr/>
          </p:nvSpPr>
          <p:spPr>
            <a:xfrm>
              <a:off x="247086" y="4506797"/>
              <a:ext cx="174185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 </a:t>
              </a:r>
              <a:r>
                <a:rPr lang="ko-KR" altLang="en-US" sz="2400" b="1" dirty="0">
                  <a:latin typeface="Y유니버스 B" panose="02000800000000000000" pitchFamily="50" charset="-127"/>
                  <a:ea typeface="Y유니버스 B" panose="02000800000000000000" pitchFamily="50" charset="-127"/>
                </a:rPr>
                <a:t>활용 방안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57C82D9-D68C-497A-B6CC-E001AAA65920}"/>
                </a:ext>
              </a:extLst>
            </p:cNvPr>
            <p:cNvSpPr txBox="1"/>
            <p:nvPr/>
          </p:nvSpPr>
          <p:spPr>
            <a:xfrm>
              <a:off x="235094" y="4972329"/>
              <a:ext cx="6794356" cy="14278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27000" indent="-127000" fontAlgn="base">
                <a:lnSpc>
                  <a:spcPct val="150000"/>
                </a:lnSpc>
              </a:pPr>
              <a:r>
                <a:rPr lang="ko-KR" altLang="en-US" sz="2000" kern="0" dirty="0"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▪ 일반인과 전문가의 경계없이 </a:t>
              </a:r>
              <a:r>
                <a:rPr lang="ko-KR" altLang="en-US" sz="2000" kern="0" dirty="0" err="1"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조향의</a:t>
              </a:r>
              <a:r>
                <a:rPr lang="ko-KR" altLang="en-US" sz="2000" kern="0" dirty="0"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 대중화에 기여 </a:t>
              </a:r>
              <a:endParaRPr lang="en-US" altLang="ko-KR" sz="2000" kern="0" spc="0" dirty="0">
                <a:latin typeface="G마켓 산스 Light" panose="02000000000000000000" pitchFamily="50" charset="-127"/>
                <a:ea typeface="G마켓 산스 Light" panose="02000000000000000000" pitchFamily="50" charset="-127"/>
              </a:endParaRPr>
            </a:p>
            <a:p>
              <a:pPr marL="127000" indent="-127000" fontAlgn="base">
                <a:lnSpc>
                  <a:spcPct val="150000"/>
                </a:lnSpc>
              </a:pPr>
              <a:r>
                <a:rPr lang="ko-KR" altLang="en-US" sz="2000" kern="0" dirty="0"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▪ 제품 자체도 </a:t>
              </a:r>
              <a:r>
                <a:rPr lang="ko-KR" altLang="en-US" sz="2000" kern="0" dirty="0" err="1"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디퓨저처럼</a:t>
              </a:r>
              <a:r>
                <a:rPr lang="ko-KR" altLang="en-US" sz="2000" kern="0" dirty="0"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 기능하여</a:t>
              </a:r>
              <a:r>
                <a:rPr lang="en-US" altLang="ko-KR" sz="2000" kern="0" dirty="0"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 </a:t>
              </a:r>
              <a:r>
                <a:rPr lang="ko-KR" altLang="en-US" sz="2000" kern="0" spc="0" dirty="0"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개인 맞춤형 </a:t>
              </a:r>
              <a:endParaRPr lang="en-US" altLang="ko-KR" sz="2000" kern="0" spc="0" dirty="0">
                <a:latin typeface="G마켓 산스 Light" panose="02000000000000000000" pitchFamily="50" charset="-127"/>
                <a:ea typeface="G마켓 산스 Light" panose="02000000000000000000" pitchFamily="50" charset="-127"/>
              </a:endParaRPr>
            </a:p>
            <a:p>
              <a:pPr marL="127000" indent="-127000" fontAlgn="base">
                <a:lnSpc>
                  <a:spcPct val="150000"/>
                </a:lnSpc>
              </a:pPr>
              <a:r>
                <a:rPr lang="en-US" altLang="ko-KR" sz="2000" kern="0" dirty="0"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   </a:t>
              </a:r>
              <a:r>
                <a:rPr lang="en-US" altLang="ko-KR" sz="2000" kern="0" spc="0" dirty="0"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‘</a:t>
              </a:r>
              <a:r>
                <a:rPr lang="ko-KR" altLang="en-US" sz="2000" kern="0" spc="0" dirty="0" err="1"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향테리어</a:t>
              </a:r>
              <a:r>
                <a:rPr lang="en-US" altLang="ko-KR" sz="2000" kern="0" spc="0" dirty="0"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’ </a:t>
              </a:r>
              <a:r>
                <a:rPr lang="ko-KR" altLang="en-US" sz="2000" kern="0" spc="0" dirty="0"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아이템으로 활용 </a:t>
              </a:r>
            </a:p>
          </p:txBody>
        </p:sp>
        <p:grpSp>
          <p:nvGrpSpPr>
            <p:cNvPr id="25" name="그룹 3"/>
            <p:cNvGrpSpPr/>
            <p:nvPr/>
          </p:nvGrpSpPr>
          <p:grpSpPr>
            <a:xfrm rot="10800000">
              <a:off x="401557" y="3320462"/>
              <a:ext cx="4411742" cy="45719"/>
              <a:chOff x="876299" y="849630"/>
              <a:chExt cx="1647825" cy="45720"/>
            </a:xfrm>
          </p:grpSpPr>
          <p:sp>
            <p:nvSpPr>
              <p:cNvPr id="26" name="직사각형 25"/>
              <p:cNvSpPr/>
              <p:nvPr/>
            </p:nvSpPr>
            <p:spPr>
              <a:xfrm>
                <a:off x="1695449" y="849630"/>
                <a:ext cx="828675" cy="45719"/>
              </a:xfrm>
              <a:prstGeom prst="rect">
                <a:avLst/>
              </a:prstGeom>
              <a:solidFill>
                <a:srgbClr val="1F3E6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직사각형 27"/>
              <p:cNvSpPr/>
              <p:nvPr/>
            </p:nvSpPr>
            <p:spPr>
              <a:xfrm>
                <a:off x="876299" y="849631"/>
                <a:ext cx="828675" cy="4571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29" name="그룹 3"/>
            <p:cNvGrpSpPr/>
            <p:nvPr/>
          </p:nvGrpSpPr>
          <p:grpSpPr>
            <a:xfrm rot="10800000">
              <a:off x="410984" y="4971192"/>
              <a:ext cx="4411742" cy="45719"/>
              <a:chOff x="876299" y="849630"/>
              <a:chExt cx="1647825" cy="45720"/>
            </a:xfrm>
          </p:grpSpPr>
          <p:sp>
            <p:nvSpPr>
              <p:cNvPr id="32" name="직사각형 31"/>
              <p:cNvSpPr/>
              <p:nvPr/>
            </p:nvSpPr>
            <p:spPr>
              <a:xfrm>
                <a:off x="1695449" y="849630"/>
                <a:ext cx="828675" cy="45719"/>
              </a:xfrm>
              <a:prstGeom prst="rect">
                <a:avLst/>
              </a:prstGeom>
              <a:solidFill>
                <a:srgbClr val="1F3E6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직사각형 32"/>
              <p:cNvSpPr/>
              <p:nvPr/>
            </p:nvSpPr>
            <p:spPr>
              <a:xfrm>
                <a:off x="876299" y="849631"/>
                <a:ext cx="828675" cy="4571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007013C9-A1C3-4653-86BE-445C26160330}"/>
              </a:ext>
            </a:extLst>
          </p:cNvPr>
          <p:cNvGrpSpPr/>
          <p:nvPr/>
        </p:nvGrpSpPr>
        <p:grpSpPr>
          <a:xfrm>
            <a:off x="6754299" y="1595442"/>
            <a:ext cx="5000626" cy="4948236"/>
            <a:chOff x="6754299" y="1338267"/>
            <a:chExt cx="5000626" cy="4948236"/>
          </a:xfrm>
        </p:grpSpPr>
        <p:sp>
          <p:nvSpPr>
            <p:cNvPr id="30" name="TextBox 29"/>
            <p:cNvSpPr txBox="1"/>
            <p:nvPr/>
          </p:nvSpPr>
          <p:spPr>
            <a:xfrm>
              <a:off x="6754299" y="1338267"/>
              <a:ext cx="5000626" cy="11618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fontAlgn="base">
                <a:lnSpc>
                  <a:spcPct val="150000"/>
                </a:lnSpc>
              </a:pPr>
              <a:r>
                <a:rPr lang="ko-KR" altLang="en-US" sz="2800" b="1" dirty="0">
                  <a:solidFill>
                    <a:schemeClr val="bg1"/>
                  </a:solidFill>
                  <a:latin typeface="Y유니버스 B" panose="02000800000000000000" pitchFamily="50" charset="-127"/>
                  <a:ea typeface="Y유니버스 B" panose="02000800000000000000" pitchFamily="50" charset="-127"/>
                </a:rPr>
                <a:t>목표 고객</a:t>
              </a:r>
              <a:endParaRPr lang="en-US" sz="2800" b="1" dirty="0">
                <a:solidFill>
                  <a:schemeClr val="bg1"/>
                </a:solidFill>
                <a:latin typeface="Y유니버스 B" panose="02000800000000000000" pitchFamily="50" charset="-127"/>
                <a:ea typeface="Y유니버스 B" panose="02000800000000000000" pitchFamily="50" charset="-127"/>
              </a:endParaRPr>
            </a:p>
            <a:p>
              <a:pPr algn="r" fontAlgn="base">
                <a:lnSpc>
                  <a:spcPct val="150000"/>
                </a:lnSpc>
              </a:pPr>
              <a:r>
                <a:rPr lang="en-US" sz="2000" dirty="0">
                  <a:solidFill>
                    <a:schemeClr val="bg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향 </a:t>
              </a:r>
              <a:r>
                <a:rPr lang="en-US" sz="2000" dirty="0" err="1">
                  <a:solidFill>
                    <a:schemeClr val="bg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자체에</a:t>
              </a:r>
              <a:r>
                <a:rPr lang="en-US" sz="2000" dirty="0">
                  <a:solidFill>
                    <a:schemeClr val="bg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 </a:t>
              </a:r>
              <a:r>
                <a:rPr lang="en-US" sz="2000" dirty="0" err="1">
                  <a:solidFill>
                    <a:schemeClr val="bg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주목하는</a:t>
              </a:r>
              <a:r>
                <a:rPr lang="en-US" sz="2000" dirty="0">
                  <a:solidFill>
                    <a:schemeClr val="bg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 </a:t>
              </a:r>
              <a:r>
                <a:rPr lang="en-US" sz="2000" dirty="0" err="1">
                  <a:solidFill>
                    <a:schemeClr val="bg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도시</a:t>
              </a:r>
              <a:r>
                <a:rPr lang="en-US" sz="2000" dirty="0">
                  <a:solidFill>
                    <a:schemeClr val="bg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 </a:t>
              </a:r>
              <a:r>
                <a:rPr lang="en-US" sz="2000" dirty="0" err="1">
                  <a:solidFill>
                    <a:schemeClr val="bg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거주</a:t>
              </a:r>
              <a:r>
                <a:rPr lang="en-US" sz="2000" dirty="0">
                  <a:solidFill>
                    <a:schemeClr val="bg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 2~30대 </a:t>
              </a:r>
              <a:r>
                <a:rPr lang="en-US" sz="2000" dirty="0" err="1">
                  <a:solidFill>
                    <a:schemeClr val="bg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남녀</a:t>
              </a:r>
              <a:endParaRPr lang="en-US" sz="20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FE01DDF4-5F2F-4D98-8CDA-8C245F8CA31F}"/>
                </a:ext>
              </a:extLst>
            </p:cNvPr>
            <p:cNvGrpSpPr/>
            <p:nvPr/>
          </p:nvGrpSpPr>
          <p:grpSpPr>
            <a:xfrm>
              <a:off x="6850988" y="2802652"/>
              <a:ext cx="4785882" cy="3483851"/>
              <a:chOff x="6850988" y="2802652"/>
              <a:chExt cx="4785882" cy="3483851"/>
            </a:xfrm>
          </p:grpSpPr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0F482918-CD72-422E-ABB4-C4EE7B90B1E3}"/>
                  </a:ext>
                </a:extLst>
              </p:cNvPr>
              <p:cNvSpPr/>
              <p:nvPr/>
            </p:nvSpPr>
            <p:spPr>
              <a:xfrm rot="5400000">
                <a:off x="9049321" y="3700145"/>
                <a:ext cx="410582" cy="476213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15" name="그림 14">
                <a:extLst>
                  <a:ext uri="{FF2B5EF4-FFF2-40B4-BE49-F238E27FC236}">
                    <a16:creationId xmlns:a16="http://schemas.microsoft.com/office/drawing/2014/main" id="{C21113E3-D68E-40EC-9B4B-7DA0371E946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5336" t="4805" r="40230" b="34946"/>
              <a:stretch/>
            </p:blipFill>
            <p:spPr>
              <a:xfrm>
                <a:off x="6873547" y="3030692"/>
                <a:ext cx="4762133" cy="2848137"/>
              </a:xfrm>
              <a:prstGeom prst="rect">
                <a:avLst/>
              </a:prstGeom>
            </p:spPr>
          </p:pic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D6FB843-DB2B-4624-ACAF-CB62B370AB4E}"/>
                  </a:ext>
                </a:extLst>
              </p:cNvPr>
              <p:cNvSpPr txBox="1"/>
              <p:nvPr/>
            </p:nvSpPr>
            <p:spPr>
              <a:xfrm>
                <a:off x="8075028" y="5927323"/>
                <a:ext cx="263162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000" dirty="0">
                    <a:latin typeface="G마켓 산스 Light" panose="02000000000000000000" pitchFamily="50" charset="-127"/>
                    <a:ea typeface="G마켓 산스 Light" panose="02000000000000000000" pitchFamily="50" charset="-127"/>
                  </a:rPr>
                  <a:t> </a:t>
                </a:r>
                <a:r>
                  <a:rPr lang="ko-KR" altLang="en-US" sz="1400" dirty="0" err="1">
                    <a:latin typeface="G마켓 산스 Light" panose="02000000000000000000" pitchFamily="50" charset="-127"/>
                    <a:ea typeface="G마켓 산스 Light" panose="02000000000000000000" pitchFamily="50" charset="-127"/>
                  </a:rPr>
                  <a:t>자료원</a:t>
                </a:r>
                <a:r>
                  <a:rPr lang="ko-KR" altLang="en-US" sz="1400" dirty="0">
                    <a:latin typeface="G마켓 산스 Light" panose="02000000000000000000" pitchFamily="50" charset="-127"/>
                    <a:ea typeface="G마켓 산스 Light" panose="02000000000000000000" pitchFamily="50" charset="-127"/>
                  </a:rPr>
                  <a:t> </a:t>
                </a:r>
                <a:r>
                  <a:rPr lang="en-US" altLang="ko-KR" sz="1400" dirty="0">
                    <a:latin typeface="G마켓 산스 Light" panose="02000000000000000000" pitchFamily="50" charset="-127"/>
                    <a:ea typeface="G마켓 산스 Light" panose="02000000000000000000" pitchFamily="50" charset="-127"/>
                  </a:rPr>
                  <a:t>: </a:t>
                </a:r>
                <a:r>
                  <a:rPr lang="ko-KR" altLang="en-US" sz="1400" dirty="0">
                    <a:latin typeface="G마켓 산스 Light" panose="02000000000000000000" pitchFamily="50" charset="-127"/>
                    <a:ea typeface="G마켓 산스 Light" panose="02000000000000000000" pitchFamily="50" charset="-127"/>
                  </a:rPr>
                  <a:t>아모레퍼시픽 연구소</a:t>
                </a:r>
                <a:endParaRPr lang="ko-KR" altLang="en-US" sz="1400" b="1" dirty="0">
                  <a:latin typeface="G마켓 산스 Light" panose="02000000000000000000" pitchFamily="50" charset="-127"/>
                  <a:ea typeface="G마켓 산스 Light" panose="02000000000000000000" pitchFamily="50" charset="-127"/>
                </a:endParaRPr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E1554794-F867-44A0-B57B-DBF21A0AD36F}"/>
                  </a:ext>
                </a:extLst>
              </p:cNvPr>
              <p:cNvSpPr/>
              <p:nvPr/>
            </p:nvSpPr>
            <p:spPr>
              <a:xfrm rot="5400000">
                <a:off x="9049757" y="626876"/>
                <a:ext cx="410582" cy="476213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68C9F6E5-DC6C-4284-8E6A-68ECAEB8F81B}"/>
                  </a:ext>
                </a:extLst>
              </p:cNvPr>
              <p:cNvSpPr txBox="1"/>
              <p:nvPr/>
            </p:nvSpPr>
            <p:spPr>
              <a:xfrm>
                <a:off x="7684389" y="2846439"/>
                <a:ext cx="3308405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00" dirty="0">
                    <a:solidFill>
                      <a:srgbClr val="7030A0"/>
                    </a:solidFill>
                    <a:latin typeface="G마켓 산스 Light" panose="02000000000000000000" pitchFamily="50" charset="-127"/>
                    <a:ea typeface="G마켓 산스 Light" panose="02000000000000000000" pitchFamily="50" charset="-127"/>
                  </a:rPr>
                  <a:t> </a:t>
                </a:r>
                <a:r>
                  <a:rPr lang="ko-KR" altLang="en-US" sz="1500" b="1" dirty="0">
                    <a:latin typeface="G마켓 산스 Light" panose="02000000000000000000" pitchFamily="50" charset="-127"/>
                    <a:ea typeface="G마켓 산스 Light" panose="02000000000000000000" pitchFamily="50" charset="-127"/>
                  </a:rPr>
                  <a:t>국내 향수 시장 규모    </a:t>
                </a:r>
                <a:r>
                  <a:rPr lang="ko-KR" altLang="en-US" sz="1500" b="1" dirty="0">
                    <a:solidFill>
                      <a:schemeClr val="accent5">
                        <a:lumMod val="75000"/>
                      </a:schemeClr>
                    </a:solidFill>
                    <a:latin typeface="G마켓 산스 Light" panose="02000000000000000000" pitchFamily="50" charset="-127"/>
                    <a:ea typeface="G마켓 산스 Light" panose="02000000000000000000" pitchFamily="50" charset="-127"/>
                  </a:rPr>
                  <a:t>단위</a:t>
                </a:r>
                <a:r>
                  <a:rPr lang="ko-KR" altLang="en-US" sz="1500" b="1" dirty="0">
                    <a:latin typeface="G마켓 산스 Light" panose="02000000000000000000" pitchFamily="50" charset="-127"/>
                    <a:ea typeface="G마켓 산스 Light" panose="02000000000000000000" pitchFamily="50" charset="-127"/>
                  </a:rPr>
                  <a:t> </a:t>
                </a:r>
                <a:r>
                  <a:rPr lang="en-US" altLang="ko-KR" sz="1500" b="1" dirty="0">
                    <a:latin typeface="G마켓 산스 Light" panose="02000000000000000000" pitchFamily="50" charset="-127"/>
                    <a:ea typeface="G마켓 산스 Light" panose="02000000000000000000" pitchFamily="50" charset="-127"/>
                  </a:rPr>
                  <a:t>:</a:t>
                </a:r>
                <a:r>
                  <a:rPr lang="ko-KR" altLang="en-US" sz="1500" b="1" dirty="0">
                    <a:latin typeface="G마켓 산스 Light" panose="02000000000000000000" pitchFamily="50" charset="-127"/>
                    <a:ea typeface="G마켓 산스 Light" panose="02000000000000000000" pitchFamily="50" charset="-127"/>
                  </a:rPr>
                  <a:t> 억 원</a:t>
                </a:r>
              </a:p>
            </p:txBody>
          </p:sp>
          <p:pic>
            <p:nvPicPr>
              <p:cNvPr id="20" name="그림 19">
                <a:extLst>
                  <a:ext uri="{FF2B5EF4-FFF2-40B4-BE49-F238E27FC236}">
                    <a16:creationId xmlns:a16="http://schemas.microsoft.com/office/drawing/2014/main" id="{3497EDB1-078B-4579-AE8C-DA7829137B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565405" y="3210069"/>
                <a:ext cx="4071465" cy="2669018"/>
              </a:xfrm>
              <a:prstGeom prst="rect">
                <a:avLst/>
              </a:prstGeom>
            </p:spPr>
          </p:pic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31EE9B7-A730-4CE0-AD33-7D4E84CB6B81}"/>
                  </a:ext>
                </a:extLst>
              </p:cNvPr>
              <p:cNvSpPr txBox="1"/>
              <p:nvPr/>
            </p:nvSpPr>
            <p:spPr>
              <a:xfrm>
                <a:off x="6898614" y="5460606"/>
                <a:ext cx="98680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400" dirty="0">
                    <a:solidFill>
                      <a:srgbClr val="7030A0"/>
                    </a:solidFill>
                    <a:latin typeface="G마켓 산스 Light" panose="02000000000000000000" pitchFamily="50" charset="-127"/>
                    <a:ea typeface="G마켓 산스 Light" panose="02000000000000000000" pitchFamily="50" charset="-127"/>
                  </a:rPr>
                  <a:t> </a:t>
                </a:r>
                <a:r>
                  <a:rPr lang="en-US" altLang="ko-KR" sz="1400" b="1" dirty="0">
                    <a:latin typeface="G마켓 산스 Light" panose="02000000000000000000" pitchFamily="50" charset="-127"/>
                    <a:ea typeface="G마켓 산스 Light" panose="02000000000000000000" pitchFamily="50" charset="-127"/>
                  </a:rPr>
                  <a:t>2021</a:t>
                </a:r>
                <a:r>
                  <a:rPr lang="ko-KR" altLang="en-US" sz="1400" b="1" dirty="0">
                    <a:latin typeface="G마켓 산스 Light" panose="02000000000000000000" pitchFamily="50" charset="-127"/>
                    <a:ea typeface="G마켓 산스 Light" panose="02000000000000000000" pitchFamily="50" charset="-127"/>
                  </a:rPr>
                  <a:t>년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9DCAFB9-86B6-4992-BD74-C112DCD6CE39}"/>
                  </a:ext>
                </a:extLst>
              </p:cNvPr>
              <p:cNvSpPr txBox="1"/>
              <p:nvPr/>
            </p:nvSpPr>
            <p:spPr>
              <a:xfrm>
                <a:off x="6850988" y="4953667"/>
                <a:ext cx="98680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400" dirty="0">
                    <a:solidFill>
                      <a:srgbClr val="7030A0"/>
                    </a:solidFill>
                    <a:latin typeface="G마켓 산스 Light" panose="02000000000000000000" pitchFamily="50" charset="-127"/>
                    <a:ea typeface="G마켓 산스 Light" panose="02000000000000000000" pitchFamily="50" charset="-127"/>
                  </a:rPr>
                  <a:t> </a:t>
                </a:r>
                <a:r>
                  <a:rPr lang="en-US" altLang="ko-KR" sz="1400" b="1" dirty="0">
                    <a:latin typeface="G마켓 산스 Light" panose="02000000000000000000" pitchFamily="50" charset="-127"/>
                    <a:ea typeface="G마켓 산스 Light" panose="02000000000000000000" pitchFamily="50" charset="-127"/>
                  </a:rPr>
                  <a:t>2020</a:t>
                </a:r>
                <a:r>
                  <a:rPr lang="ko-KR" altLang="en-US" sz="1400" b="1" dirty="0">
                    <a:latin typeface="G마켓 산스 Light" panose="02000000000000000000" pitchFamily="50" charset="-127"/>
                    <a:ea typeface="G마켓 산스 Light" panose="02000000000000000000" pitchFamily="50" charset="-127"/>
                  </a:rPr>
                  <a:t>년</a:t>
                </a: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61352848-EA67-4448-8C0F-4B68F6C7B15D}"/>
                  </a:ext>
                </a:extLst>
              </p:cNvPr>
              <p:cNvSpPr txBox="1"/>
              <p:nvPr/>
            </p:nvSpPr>
            <p:spPr>
              <a:xfrm>
                <a:off x="6879562" y="4436170"/>
                <a:ext cx="98680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400" dirty="0">
                    <a:solidFill>
                      <a:srgbClr val="7030A0"/>
                    </a:solidFill>
                    <a:latin typeface="G마켓 산스 Light" panose="02000000000000000000" pitchFamily="50" charset="-127"/>
                    <a:ea typeface="G마켓 산스 Light" panose="02000000000000000000" pitchFamily="50" charset="-127"/>
                  </a:rPr>
                  <a:t> </a:t>
                </a:r>
                <a:r>
                  <a:rPr lang="en-US" altLang="ko-KR" sz="1400" b="1" dirty="0">
                    <a:latin typeface="G마켓 산스 Light" panose="02000000000000000000" pitchFamily="50" charset="-127"/>
                    <a:ea typeface="G마켓 산스 Light" panose="02000000000000000000" pitchFamily="50" charset="-127"/>
                  </a:rPr>
                  <a:t>2019</a:t>
                </a:r>
                <a:r>
                  <a:rPr lang="ko-KR" altLang="en-US" sz="1400" b="1" dirty="0">
                    <a:latin typeface="G마켓 산스 Light" panose="02000000000000000000" pitchFamily="50" charset="-127"/>
                    <a:ea typeface="G마켓 산스 Light" panose="02000000000000000000" pitchFamily="50" charset="-127"/>
                  </a:rPr>
                  <a:t>년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E0D7B53-CF9C-46F8-94D1-B384E51476DA}"/>
                  </a:ext>
                </a:extLst>
              </p:cNvPr>
              <p:cNvSpPr txBox="1"/>
              <p:nvPr/>
            </p:nvSpPr>
            <p:spPr>
              <a:xfrm>
                <a:off x="6889086" y="3918632"/>
                <a:ext cx="98680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400" dirty="0">
                    <a:solidFill>
                      <a:srgbClr val="7030A0"/>
                    </a:solidFill>
                    <a:latin typeface="G마켓 산스 Light" panose="02000000000000000000" pitchFamily="50" charset="-127"/>
                    <a:ea typeface="G마켓 산스 Light" panose="02000000000000000000" pitchFamily="50" charset="-127"/>
                  </a:rPr>
                  <a:t> </a:t>
                </a:r>
                <a:r>
                  <a:rPr lang="en-US" altLang="ko-KR" sz="1400" b="1" dirty="0">
                    <a:latin typeface="G마켓 산스 Light" panose="02000000000000000000" pitchFamily="50" charset="-127"/>
                    <a:ea typeface="G마켓 산스 Light" panose="02000000000000000000" pitchFamily="50" charset="-127"/>
                  </a:rPr>
                  <a:t>2018</a:t>
                </a:r>
                <a:r>
                  <a:rPr lang="ko-KR" altLang="en-US" sz="1400" b="1" dirty="0">
                    <a:latin typeface="G마켓 산스 Light" panose="02000000000000000000" pitchFamily="50" charset="-127"/>
                    <a:ea typeface="G마켓 산스 Light" panose="02000000000000000000" pitchFamily="50" charset="-127"/>
                  </a:rPr>
                  <a:t>년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EB47BDF-A489-41E0-98EF-61B54964509A}"/>
                  </a:ext>
                </a:extLst>
              </p:cNvPr>
              <p:cNvSpPr txBox="1"/>
              <p:nvPr/>
            </p:nvSpPr>
            <p:spPr>
              <a:xfrm>
                <a:off x="6879489" y="3422544"/>
                <a:ext cx="98680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400" dirty="0">
                    <a:solidFill>
                      <a:srgbClr val="7030A0"/>
                    </a:solidFill>
                    <a:latin typeface="G마켓 산스 Light" panose="02000000000000000000" pitchFamily="50" charset="-127"/>
                    <a:ea typeface="G마켓 산스 Light" panose="02000000000000000000" pitchFamily="50" charset="-127"/>
                  </a:rPr>
                  <a:t> </a:t>
                </a:r>
                <a:r>
                  <a:rPr lang="en-US" altLang="ko-KR" sz="1400" b="1" dirty="0">
                    <a:latin typeface="G마켓 산스 Light" panose="02000000000000000000" pitchFamily="50" charset="-127"/>
                    <a:ea typeface="G마켓 산스 Light" panose="02000000000000000000" pitchFamily="50" charset="-127"/>
                  </a:rPr>
                  <a:t>2017</a:t>
                </a:r>
                <a:r>
                  <a:rPr lang="ko-KR" altLang="en-US" sz="1400" b="1" dirty="0">
                    <a:latin typeface="G마켓 산스 Light" panose="02000000000000000000" pitchFamily="50" charset="-127"/>
                    <a:ea typeface="G마켓 산스 Light" panose="02000000000000000000" pitchFamily="50" charset="-127"/>
                  </a:rPr>
                  <a:t>년</a:t>
                </a:r>
              </a:p>
            </p:txBody>
          </p:sp>
        </p:grp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6EB9DDC3-AD1A-4AB9-A846-ECD18B34C76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7286"/>
            <a:ext cx="2686299" cy="281022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D9FA982-B8B3-4566-970E-B3FE25C68FA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491" b="2413"/>
          <a:stretch/>
        </p:blipFill>
        <p:spPr>
          <a:xfrm>
            <a:off x="2682635" y="-38100"/>
            <a:ext cx="3807065" cy="2810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15003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" presetClass="entr" presetSubtype="1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500"/>
                            </p:stCondLst>
                            <p:childTnLst>
                              <p:par>
                                <p:cTn id="31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0BCE0462-71EE-4CC8-8BD0-A3EC7D6F3B8F}"/>
              </a:ext>
            </a:extLst>
          </p:cNvPr>
          <p:cNvGrpSpPr/>
          <p:nvPr/>
        </p:nvGrpSpPr>
        <p:grpSpPr>
          <a:xfrm>
            <a:off x="7243206" y="639398"/>
            <a:ext cx="2563107" cy="4532744"/>
            <a:chOff x="7233681" y="2040380"/>
            <a:chExt cx="2563107" cy="4532744"/>
          </a:xfrm>
        </p:grpSpPr>
        <p:pic>
          <p:nvPicPr>
            <p:cNvPr id="12" name="Picture 6">
              <a:extLst>
                <a:ext uri="{FF2B5EF4-FFF2-40B4-BE49-F238E27FC236}">
                  <a16:creationId xmlns:a16="http://schemas.microsoft.com/office/drawing/2014/main" id="{9DFD3138-47B6-493B-BE6E-9C3250B4B8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 rot="1951908">
              <a:off x="7389161" y="2040380"/>
              <a:ext cx="2240615" cy="214795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F1E0CFC-EAFE-4181-92B1-D5436C67AA84}"/>
                </a:ext>
              </a:extLst>
            </p:cNvPr>
            <p:cNvSpPr txBox="1"/>
            <p:nvPr/>
          </p:nvSpPr>
          <p:spPr>
            <a:xfrm>
              <a:off x="7233681" y="4214786"/>
              <a:ext cx="2563107" cy="23583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서종훈</a:t>
              </a:r>
              <a:endParaRPr lang="en-US" altLang="ko-KR" sz="24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  <a:p>
              <a:pPr algn="ctr">
                <a:lnSpc>
                  <a:spcPts val="3000"/>
                </a:lnSpc>
              </a:pPr>
              <a:r>
                <a:rPr lang="ko-KR" altLang="en-US" sz="1700" dirty="0"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페이지 설계 </a:t>
              </a:r>
              <a:r>
                <a:rPr lang="en-US" altLang="ko-KR" sz="1700" dirty="0"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&amp;</a:t>
              </a:r>
              <a:r>
                <a:rPr lang="ko-KR" altLang="en-US" sz="1700" dirty="0"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 통신 </a:t>
              </a:r>
              <a:endParaRPr lang="en-US" altLang="ko-KR" sz="1700" dirty="0">
                <a:latin typeface="G마켓 산스 Light" panose="02000000000000000000" pitchFamily="50" charset="-127"/>
                <a:ea typeface="G마켓 산스 Light" panose="02000000000000000000" pitchFamily="50" charset="-127"/>
              </a:endParaRPr>
            </a:p>
            <a:p>
              <a:pPr algn="ctr">
                <a:lnSpc>
                  <a:spcPts val="3000"/>
                </a:lnSpc>
              </a:pPr>
              <a:r>
                <a:rPr lang="ko-KR" altLang="en-US" sz="1700" dirty="0"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하드웨어 제작</a:t>
              </a:r>
              <a:endParaRPr lang="en-US" altLang="ko-KR" sz="1700" dirty="0">
                <a:latin typeface="G마켓 산스 Light" panose="02000000000000000000" pitchFamily="50" charset="-127"/>
                <a:ea typeface="G마켓 산스 Light" panose="02000000000000000000" pitchFamily="50" charset="-127"/>
              </a:endParaRPr>
            </a:p>
            <a:p>
              <a:pPr algn="ctr">
                <a:lnSpc>
                  <a:spcPts val="3000"/>
                </a:lnSpc>
              </a:pPr>
              <a:r>
                <a:rPr lang="ko-KR" altLang="en-US" sz="1700" dirty="0"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추출방식 설계</a:t>
              </a:r>
              <a:endParaRPr lang="en-US" altLang="ko-KR" sz="1700" dirty="0">
                <a:latin typeface="G마켓 산스 Light" panose="02000000000000000000" pitchFamily="50" charset="-127"/>
                <a:ea typeface="G마켓 산스 Light" panose="02000000000000000000" pitchFamily="50" charset="-127"/>
              </a:endParaRPr>
            </a:p>
            <a:p>
              <a:pPr algn="ctr">
                <a:lnSpc>
                  <a:spcPts val="3000"/>
                </a:lnSpc>
              </a:pPr>
              <a:r>
                <a:rPr lang="ko-KR" altLang="en-US" sz="1700" dirty="0" err="1"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아두이노</a:t>
              </a:r>
              <a:r>
                <a:rPr lang="ko-KR" altLang="en-US" sz="1700" dirty="0"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 연결</a:t>
              </a:r>
              <a:endParaRPr lang="en-US" altLang="ko-KR" sz="1700" dirty="0">
                <a:latin typeface="G마켓 산스 Light" panose="02000000000000000000" pitchFamily="50" charset="-127"/>
                <a:ea typeface="G마켓 산스 Light" panose="02000000000000000000" pitchFamily="50" charset="-127"/>
              </a:endParaRPr>
            </a:p>
            <a:p>
              <a:pPr algn="ctr">
                <a:lnSpc>
                  <a:spcPts val="3000"/>
                </a:lnSpc>
              </a:pPr>
              <a:endParaRPr lang="en-US" altLang="ko-KR" dirty="0">
                <a:latin typeface="G마켓 산스 Light" panose="02000000000000000000" pitchFamily="50" charset="-127"/>
                <a:ea typeface="G마켓 산스 Light" panose="02000000000000000000" pitchFamily="50" charset="-127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CBDD602E-708C-40AA-8C70-C6CC3C3CF6B7}"/>
              </a:ext>
            </a:extLst>
          </p:cNvPr>
          <p:cNvGrpSpPr/>
          <p:nvPr/>
        </p:nvGrpSpPr>
        <p:grpSpPr>
          <a:xfrm>
            <a:off x="9576852" y="670706"/>
            <a:ext cx="2518642" cy="4093816"/>
            <a:chOff x="9567327" y="2071688"/>
            <a:chExt cx="2518642" cy="4093816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337DCA2-0C2B-4F6D-8C36-32D961353F6E}"/>
                </a:ext>
              </a:extLst>
            </p:cNvPr>
            <p:cNvSpPr txBox="1"/>
            <p:nvPr/>
          </p:nvSpPr>
          <p:spPr>
            <a:xfrm>
              <a:off x="9567327" y="4195734"/>
              <a:ext cx="2518642" cy="19697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 dirty="0" err="1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정환협</a:t>
              </a:r>
              <a:endParaRPr lang="en-US" altLang="ko-KR" sz="24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  <a:p>
              <a:pPr algn="ctr">
                <a:lnSpc>
                  <a:spcPts val="3000"/>
                </a:lnSpc>
              </a:pPr>
              <a:r>
                <a:rPr lang="en-US" altLang="ko-KR" sz="1700" dirty="0"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3D </a:t>
              </a:r>
              <a:r>
                <a:rPr lang="ko-KR" altLang="en-US" sz="1700" dirty="0"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모델링 </a:t>
              </a:r>
              <a:r>
                <a:rPr lang="en-US" altLang="ko-KR" sz="1700" dirty="0"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&amp; </a:t>
              </a:r>
              <a:r>
                <a:rPr lang="ko-KR" altLang="en-US" sz="1700" dirty="0"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출력</a:t>
              </a:r>
              <a:endParaRPr lang="en-US" altLang="ko-KR" sz="1700" dirty="0">
                <a:latin typeface="G마켓 산스 Light" panose="02000000000000000000" pitchFamily="50" charset="-127"/>
                <a:ea typeface="G마켓 산스 Light" panose="02000000000000000000" pitchFamily="50" charset="-127"/>
              </a:endParaRPr>
            </a:p>
            <a:p>
              <a:pPr algn="ctr">
                <a:lnSpc>
                  <a:spcPts val="3000"/>
                </a:lnSpc>
              </a:pPr>
              <a:r>
                <a:rPr lang="ko-KR" altLang="en-US" sz="1700" dirty="0"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제품 디자인 </a:t>
              </a:r>
              <a:r>
                <a:rPr lang="en-US" altLang="ko-KR" sz="1700" dirty="0"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&amp;</a:t>
              </a:r>
              <a:r>
                <a:rPr lang="ko-KR" altLang="en-US" sz="1700" dirty="0"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 제품 제작</a:t>
              </a:r>
              <a:endParaRPr lang="en-US" altLang="ko-KR" sz="1700" dirty="0">
                <a:latin typeface="G마켓 산스 Light" panose="02000000000000000000" pitchFamily="50" charset="-127"/>
                <a:ea typeface="G마켓 산스 Light" panose="02000000000000000000" pitchFamily="50" charset="-127"/>
              </a:endParaRPr>
            </a:p>
            <a:p>
              <a:pPr algn="ctr">
                <a:lnSpc>
                  <a:spcPts val="3000"/>
                </a:lnSpc>
              </a:pPr>
              <a:r>
                <a:rPr lang="ko-KR" altLang="en-US" sz="1700" dirty="0"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영상 </a:t>
              </a:r>
              <a:r>
                <a:rPr lang="en-US" altLang="ko-KR" sz="1700" dirty="0"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&amp; PPT </a:t>
              </a:r>
              <a:r>
                <a:rPr lang="ko-KR" altLang="en-US" sz="1700" dirty="0"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제작</a:t>
              </a:r>
              <a:endParaRPr lang="en-US" altLang="ko-KR" sz="1700" dirty="0">
                <a:latin typeface="G마켓 산스 Light" panose="02000000000000000000" pitchFamily="50" charset="-127"/>
                <a:ea typeface="G마켓 산스 Light" panose="02000000000000000000" pitchFamily="50" charset="-127"/>
              </a:endParaRPr>
            </a:p>
            <a:p>
              <a:pPr algn="ctr">
                <a:lnSpc>
                  <a:spcPts val="3000"/>
                </a:lnSpc>
              </a:pPr>
              <a:r>
                <a:rPr lang="ko-KR" altLang="en-US" sz="1700" dirty="0"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웹 디자인</a:t>
              </a:r>
              <a:endParaRPr lang="en-US" altLang="ko-KR" sz="1700" dirty="0">
                <a:latin typeface="G마켓 산스 Light" panose="02000000000000000000" pitchFamily="50" charset="-127"/>
                <a:ea typeface="G마켓 산스 Light" panose="02000000000000000000" pitchFamily="50" charset="-127"/>
              </a:endParaRPr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7A82774C-160D-4521-898E-0762A51CB209}"/>
                </a:ext>
              </a:extLst>
            </p:cNvPr>
            <p:cNvSpPr/>
            <p:nvPr/>
          </p:nvSpPr>
          <p:spPr>
            <a:xfrm>
              <a:off x="9787264" y="2071688"/>
              <a:ext cx="2028497" cy="2000248"/>
            </a:xfrm>
            <a:prstGeom prst="ellipse">
              <a:avLst/>
            </a:prstGeom>
            <a:blipFill>
              <a:blip r:embed="rId4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31899931-E80E-4FD2-869B-C72B721E049D}"/>
              </a:ext>
            </a:extLst>
          </p:cNvPr>
          <p:cNvGrpSpPr/>
          <p:nvPr/>
        </p:nvGrpSpPr>
        <p:grpSpPr>
          <a:xfrm>
            <a:off x="5004830" y="673894"/>
            <a:ext cx="2377044" cy="4138533"/>
            <a:chOff x="4995305" y="2074876"/>
            <a:chExt cx="2377044" cy="4138533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F1CD9F4-1F8C-480E-8AF4-B660653DB546}"/>
                </a:ext>
              </a:extLst>
            </p:cNvPr>
            <p:cNvSpPr txBox="1"/>
            <p:nvPr/>
          </p:nvSpPr>
          <p:spPr>
            <a:xfrm>
              <a:off x="4995305" y="4214785"/>
              <a:ext cx="2377044" cy="19986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팀장 김민찬</a:t>
              </a:r>
              <a:endParaRPr lang="en-US" altLang="ko-KR" sz="24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700" dirty="0"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프로젝트 기획 </a:t>
              </a:r>
              <a:r>
                <a:rPr lang="en-US" altLang="ko-KR" sz="1700" dirty="0"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&amp; </a:t>
              </a:r>
              <a:r>
                <a:rPr lang="ko-KR" altLang="en-US" sz="1700" dirty="0"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총괄</a:t>
              </a:r>
              <a:endParaRPr lang="en-US" altLang="ko-KR" sz="1700" dirty="0">
                <a:latin typeface="G마켓 산스 Light" panose="02000000000000000000" pitchFamily="50" charset="-127"/>
                <a:ea typeface="G마켓 산스 Light" panose="02000000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1700" dirty="0"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 DB</a:t>
              </a:r>
              <a:r>
                <a:rPr lang="ko-KR" altLang="en-US" sz="1700" dirty="0"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구축 </a:t>
              </a:r>
              <a:r>
                <a:rPr lang="en-US" altLang="ko-KR" sz="1700" dirty="0"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&amp;</a:t>
              </a:r>
              <a:r>
                <a:rPr lang="ko-KR" altLang="en-US" sz="1700" dirty="0"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 서버 구현</a:t>
              </a:r>
              <a:endParaRPr lang="en-US" altLang="ko-KR" sz="1700" dirty="0">
                <a:latin typeface="G마켓 산스 Light" panose="02000000000000000000" pitchFamily="50" charset="-127"/>
                <a:ea typeface="G마켓 산스 Light" panose="02000000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1700" dirty="0"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WEB UI/UX </a:t>
              </a:r>
              <a:r>
                <a:rPr lang="ko-KR" altLang="en-US" sz="1700" dirty="0"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구현</a:t>
              </a:r>
              <a:endParaRPr lang="en-US" altLang="ko-KR" sz="1700" dirty="0">
                <a:latin typeface="G마켓 산스 Light" panose="02000000000000000000" pitchFamily="50" charset="-127"/>
                <a:ea typeface="G마켓 산스 Light" panose="02000000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endParaRPr lang="en-US" altLang="ko-KR" sz="1700" dirty="0">
                <a:latin typeface="G마켓 산스 Light" panose="02000000000000000000" pitchFamily="50" charset="-127"/>
                <a:ea typeface="G마켓 산스 Light" panose="02000000000000000000" pitchFamily="50" charset="-127"/>
              </a:endParaRPr>
            </a:p>
          </p:txBody>
        </p:sp>
        <p:pic>
          <p:nvPicPr>
            <p:cNvPr id="19" name="Picture 7">
              <a:extLst>
                <a:ext uri="{FF2B5EF4-FFF2-40B4-BE49-F238E27FC236}">
                  <a16:creationId xmlns:a16="http://schemas.microsoft.com/office/drawing/2014/main" id="{4D9DFC63-8EAF-4F76-A707-98CC97148E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5100640" y="2074876"/>
              <a:ext cx="2171696" cy="21517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91EB7E39-B726-4A14-8434-9D00E24D1F24}"/>
              </a:ext>
            </a:extLst>
          </p:cNvPr>
          <p:cNvGrpSpPr/>
          <p:nvPr/>
        </p:nvGrpSpPr>
        <p:grpSpPr>
          <a:xfrm>
            <a:off x="2650946" y="620754"/>
            <a:ext cx="2387757" cy="4556152"/>
            <a:chOff x="2641421" y="2021736"/>
            <a:chExt cx="2387757" cy="4556152"/>
          </a:xfrm>
        </p:grpSpPr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CD7366F4-5659-4D71-A305-EB604AAFFCA3}"/>
                </a:ext>
              </a:extLst>
            </p:cNvPr>
            <p:cNvGrpSpPr/>
            <p:nvPr/>
          </p:nvGrpSpPr>
          <p:grpSpPr>
            <a:xfrm>
              <a:off x="2641421" y="2021736"/>
              <a:ext cx="2387757" cy="4556152"/>
              <a:chOff x="2641421" y="2021736"/>
              <a:chExt cx="2387757" cy="4556152"/>
            </a:xfrm>
          </p:grpSpPr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41EE9E8-96E3-4F76-8924-8C0FD6C647FA}"/>
                  </a:ext>
                </a:extLst>
              </p:cNvPr>
              <p:cNvSpPr txBox="1"/>
              <p:nvPr/>
            </p:nvSpPr>
            <p:spPr>
              <a:xfrm>
                <a:off x="2641421" y="4219550"/>
                <a:ext cx="2387757" cy="23583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400" b="1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김민선</a:t>
                </a:r>
                <a:endParaRPr lang="en-US" altLang="ko-KR" sz="2400" b="1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  <a:p>
                <a:pPr algn="ctr">
                  <a:lnSpc>
                    <a:spcPts val="3000"/>
                  </a:lnSpc>
                </a:pPr>
                <a:r>
                  <a:rPr lang="en-US" altLang="ko-KR" sz="1700" dirty="0">
                    <a:latin typeface="G마켓 산스 Light" panose="02000000000000000000" pitchFamily="50" charset="-127"/>
                    <a:ea typeface="G마켓 산스 Light" panose="02000000000000000000" pitchFamily="50" charset="-127"/>
                  </a:rPr>
                  <a:t>Ajax</a:t>
                </a:r>
                <a:r>
                  <a:rPr lang="ko-KR" altLang="en-US" sz="1700" dirty="0">
                    <a:latin typeface="G마켓 산스 Light" panose="02000000000000000000" pitchFamily="50" charset="-127"/>
                    <a:ea typeface="G마켓 산스 Light" panose="02000000000000000000" pitchFamily="50" charset="-127"/>
                  </a:rPr>
                  <a:t> 기능구현</a:t>
                </a:r>
                <a:endParaRPr lang="en-US" altLang="ko-KR" sz="1700" dirty="0">
                  <a:latin typeface="G마켓 산스 Light" panose="02000000000000000000" pitchFamily="50" charset="-127"/>
                  <a:ea typeface="G마켓 산스 Light" panose="02000000000000000000" pitchFamily="50" charset="-127"/>
                </a:endParaRPr>
              </a:p>
              <a:p>
                <a:pPr algn="ctr">
                  <a:lnSpc>
                    <a:spcPts val="3000"/>
                  </a:lnSpc>
                </a:pPr>
                <a:r>
                  <a:rPr lang="en-US" altLang="ko-KR" sz="1700" dirty="0">
                    <a:latin typeface="G마켓 산스 Light" panose="02000000000000000000" pitchFamily="50" charset="-127"/>
                    <a:ea typeface="G마켓 산스 Light" panose="02000000000000000000" pitchFamily="50" charset="-127"/>
                  </a:rPr>
                  <a:t>DB</a:t>
                </a:r>
                <a:r>
                  <a:rPr lang="ko-KR" altLang="en-US" sz="1700" dirty="0">
                    <a:latin typeface="G마켓 산스 Light" panose="02000000000000000000" pitchFamily="50" charset="-127"/>
                    <a:ea typeface="G마켓 산스 Light" panose="02000000000000000000" pitchFamily="50" charset="-127"/>
                  </a:rPr>
                  <a:t>구축 </a:t>
                </a:r>
                <a:r>
                  <a:rPr lang="en-US" altLang="ko-KR" sz="1700" dirty="0">
                    <a:latin typeface="G마켓 산스 Light" panose="02000000000000000000" pitchFamily="50" charset="-127"/>
                    <a:ea typeface="G마켓 산스 Light" panose="02000000000000000000" pitchFamily="50" charset="-127"/>
                  </a:rPr>
                  <a:t>&amp;</a:t>
                </a:r>
                <a:r>
                  <a:rPr lang="ko-KR" altLang="en-US" sz="1700" dirty="0">
                    <a:latin typeface="G마켓 산스 Light" panose="02000000000000000000" pitchFamily="50" charset="-127"/>
                    <a:ea typeface="G마켓 산스 Light" panose="02000000000000000000" pitchFamily="50" charset="-127"/>
                  </a:rPr>
                  <a:t> 서버 구현</a:t>
                </a:r>
                <a:endParaRPr lang="en-US" altLang="ko-KR" sz="1700" dirty="0">
                  <a:latin typeface="G마켓 산스 Light" panose="02000000000000000000" pitchFamily="50" charset="-127"/>
                  <a:ea typeface="G마켓 산스 Light" panose="02000000000000000000" pitchFamily="50" charset="-127"/>
                </a:endParaRPr>
              </a:p>
              <a:p>
                <a:pPr algn="ctr">
                  <a:lnSpc>
                    <a:spcPts val="3000"/>
                  </a:lnSpc>
                </a:pPr>
                <a:r>
                  <a:rPr lang="ko-KR" altLang="en-US" sz="1700" dirty="0">
                    <a:latin typeface="G마켓 산스 Light" panose="02000000000000000000" pitchFamily="50" charset="-127"/>
                    <a:ea typeface="G마켓 산스 Light" panose="02000000000000000000" pitchFamily="50" charset="-127"/>
                  </a:rPr>
                  <a:t>향수 페이지</a:t>
                </a:r>
                <a:endParaRPr lang="en-US" altLang="ko-KR" sz="1700" dirty="0">
                  <a:latin typeface="G마켓 산스 Light" panose="02000000000000000000" pitchFamily="50" charset="-127"/>
                  <a:ea typeface="G마켓 산스 Light" panose="02000000000000000000" pitchFamily="50" charset="-127"/>
                </a:endParaRPr>
              </a:p>
              <a:p>
                <a:pPr algn="ctr">
                  <a:lnSpc>
                    <a:spcPts val="3000"/>
                  </a:lnSpc>
                </a:pPr>
                <a:r>
                  <a:rPr lang="en-US" altLang="ko-KR" sz="1700" dirty="0">
                    <a:latin typeface="G마켓 산스 Light" panose="02000000000000000000" pitchFamily="50" charset="-127"/>
                    <a:ea typeface="G마켓 산스 Light" panose="02000000000000000000" pitchFamily="50" charset="-127"/>
                  </a:rPr>
                  <a:t> </a:t>
                </a:r>
                <a:r>
                  <a:rPr lang="ko-KR" altLang="en-US" sz="1700" dirty="0" err="1">
                    <a:latin typeface="G마켓 산스 Light" panose="02000000000000000000" pitchFamily="50" charset="-127"/>
                    <a:ea typeface="G마켓 산스 Light" panose="02000000000000000000" pitchFamily="50" charset="-127"/>
                  </a:rPr>
                  <a:t>부향률</a:t>
                </a:r>
                <a:r>
                  <a:rPr lang="en-US" altLang="ko-KR" sz="1700" dirty="0">
                    <a:latin typeface="G마켓 산스 Light" panose="02000000000000000000" pitchFamily="50" charset="-127"/>
                    <a:ea typeface="G마켓 산스 Light" panose="02000000000000000000" pitchFamily="50" charset="-127"/>
                  </a:rPr>
                  <a:t> </a:t>
                </a:r>
                <a:r>
                  <a:rPr lang="ko-KR" altLang="en-US" sz="1700" dirty="0">
                    <a:latin typeface="G마켓 산스 Light" panose="02000000000000000000" pitchFamily="50" charset="-127"/>
                    <a:ea typeface="G마켓 산스 Light" panose="02000000000000000000" pitchFamily="50" charset="-127"/>
                  </a:rPr>
                  <a:t>페이지</a:t>
                </a:r>
                <a:endParaRPr lang="en-US" altLang="ko-KR" sz="1700" dirty="0">
                  <a:latin typeface="G마켓 산스 Light" panose="02000000000000000000" pitchFamily="50" charset="-127"/>
                  <a:ea typeface="G마켓 산스 Light" panose="02000000000000000000" pitchFamily="50" charset="-127"/>
                </a:endParaRPr>
              </a:p>
              <a:p>
                <a:pPr algn="ctr">
                  <a:lnSpc>
                    <a:spcPts val="3000"/>
                  </a:lnSpc>
                </a:pPr>
                <a:endParaRPr lang="en-US" altLang="ko-KR" dirty="0">
                  <a:latin typeface="G마켓 산스 Light" panose="02000000000000000000" pitchFamily="50" charset="-127"/>
                  <a:ea typeface="G마켓 산스 Light" panose="02000000000000000000" pitchFamily="50" charset="-127"/>
                </a:endParaRPr>
              </a:p>
            </p:txBody>
          </p:sp>
          <p:pic>
            <p:nvPicPr>
              <p:cNvPr id="27" name="Picture 3">
                <a:extLst>
                  <a:ext uri="{FF2B5EF4-FFF2-40B4-BE49-F238E27FC236}">
                    <a16:creationId xmlns:a16="http://schemas.microsoft.com/office/drawing/2014/main" id="{41F9DCDC-2272-4AAD-B3BD-AE93E3EE81E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/>
              <a:srcRect l="10831" t="4814" r="15561" b="12733"/>
              <a:stretch>
                <a:fillRect/>
              </a:stretch>
            </p:blipFill>
            <p:spPr bwMode="auto">
              <a:xfrm rot="228630">
                <a:off x="2730284" y="2021736"/>
                <a:ext cx="2270342" cy="21721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</p:grp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917ACCD6-7780-4BCE-889F-1EDCB0D24D30}"/>
                </a:ext>
              </a:extLst>
            </p:cNvPr>
            <p:cNvSpPr/>
            <p:nvPr/>
          </p:nvSpPr>
          <p:spPr>
            <a:xfrm>
              <a:off x="4280800" y="3333750"/>
              <a:ext cx="52284" cy="94919"/>
            </a:xfrm>
            <a:prstGeom prst="ellipse">
              <a:avLst/>
            </a:prstGeom>
            <a:solidFill>
              <a:srgbClr val="EEDE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5831278D-2A30-4883-98CC-F1C2919770EC}"/>
              </a:ext>
            </a:extLst>
          </p:cNvPr>
          <p:cNvGrpSpPr/>
          <p:nvPr/>
        </p:nvGrpSpPr>
        <p:grpSpPr>
          <a:xfrm>
            <a:off x="274481" y="656418"/>
            <a:ext cx="2387757" cy="4544102"/>
            <a:chOff x="274481" y="656418"/>
            <a:chExt cx="2387757" cy="4544102"/>
          </a:xfrm>
        </p:grpSpPr>
        <p:pic>
          <p:nvPicPr>
            <p:cNvPr id="10" name="Picture 8">
              <a:extLst>
                <a:ext uri="{FF2B5EF4-FFF2-40B4-BE49-F238E27FC236}">
                  <a16:creationId xmlns:a16="http://schemas.microsoft.com/office/drawing/2014/main" id="{F886A9FF-0F90-4281-B459-B8A4720F7E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338133" y="656418"/>
              <a:ext cx="2257663" cy="21857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C150A32-1859-4528-9DC6-CECDA50F8A04}"/>
                </a:ext>
              </a:extLst>
            </p:cNvPr>
            <p:cNvSpPr txBox="1"/>
            <p:nvPr/>
          </p:nvSpPr>
          <p:spPr>
            <a:xfrm>
              <a:off x="274481" y="2842182"/>
              <a:ext cx="2387757" cy="23583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김정빈</a:t>
              </a:r>
              <a:endParaRPr lang="en-US" altLang="ko-KR" sz="24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  <a:p>
              <a:pPr algn="ctr">
                <a:lnSpc>
                  <a:spcPts val="3000"/>
                </a:lnSpc>
              </a:pPr>
              <a:r>
                <a:rPr lang="ko-KR" altLang="en-US" sz="1700" dirty="0"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웹 페이지 제작</a:t>
              </a:r>
              <a:endParaRPr lang="en-US" altLang="ko-KR" sz="1700" dirty="0">
                <a:latin typeface="G마켓 산스 Light" panose="02000000000000000000" pitchFamily="50" charset="-127"/>
                <a:ea typeface="G마켓 산스 Light" panose="02000000000000000000" pitchFamily="50" charset="-127"/>
              </a:endParaRPr>
            </a:p>
            <a:p>
              <a:pPr algn="ctr">
                <a:lnSpc>
                  <a:spcPts val="3000"/>
                </a:lnSpc>
              </a:pPr>
              <a:r>
                <a:rPr lang="en-US" altLang="ko-KR" sz="1700" dirty="0"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DB</a:t>
              </a:r>
              <a:r>
                <a:rPr lang="ko-KR" altLang="en-US" sz="1700" dirty="0"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구축 </a:t>
              </a:r>
              <a:r>
                <a:rPr lang="en-US" altLang="ko-KR" sz="1700" dirty="0"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&amp;</a:t>
              </a:r>
              <a:r>
                <a:rPr lang="ko-KR" altLang="en-US" sz="1700" dirty="0"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 서버 구현</a:t>
              </a:r>
              <a:endParaRPr lang="en-US" altLang="ko-KR" sz="1700" dirty="0">
                <a:latin typeface="G마켓 산스 Light" panose="02000000000000000000" pitchFamily="50" charset="-127"/>
                <a:ea typeface="G마켓 산스 Light" panose="02000000000000000000" pitchFamily="50" charset="-127"/>
              </a:endParaRPr>
            </a:p>
            <a:p>
              <a:pPr algn="ctr">
                <a:lnSpc>
                  <a:spcPts val="3000"/>
                </a:lnSpc>
              </a:pPr>
              <a:r>
                <a:rPr lang="ko-KR" altLang="en-US" sz="1700" dirty="0"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원료 페이지</a:t>
              </a:r>
              <a:endParaRPr lang="en-US" altLang="ko-KR" sz="1700" dirty="0">
                <a:latin typeface="G마켓 산스 Light" panose="02000000000000000000" pitchFamily="50" charset="-127"/>
                <a:ea typeface="G마켓 산스 Light" panose="02000000000000000000" pitchFamily="50" charset="-127"/>
              </a:endParaRPr>
            </a:p>
            <a:p>
              <a:pPr algn="ctr">
                <a:lnSpc>
                  <a:spcPts val="3000"/>
                </a:lnSpc>
              </a:pPr>
              <a:r>
                <a:rPr lang="en-US" altLang="ko-KR" sz="1700" dirty="0"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 </a:t>
              </a:r>
              <a:r>
                <a:rPr lang="ko-KR" altLang="en-US" sz="1700" dirty="0"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프론트 </a:t>
              </a:r>
              <a:r>
                <a:rPr lang="en-US" altLang="ko-KR" sz="1700" dirty="0"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&amp; </a:t>
              </a:r>
              <a:r>
                <a:rPr lang="ko-KR" altLang="en-US" sz="1700" dirty="0" err="1"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백엔드</a:t>
              </a:r>
              <a:r>
                <a:rPr lang="ko-KR" altLang="en-US" sz="1700" dirty="0"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 구축</a:t>
              </a:r>
              <a:endParaRPr lang="en-US" altLang="ko-KR" sz="1700" dirty="0">
                <a:latin typeface="G마켓 산스 Light" panose="02000000000000000000" pitchFamily="50" charset="-127"/>
                <a:ea typeface="G마켓 산스 Light" panose="02000000000000000000" pitchFamily="50" charset="-127"/>
              </a:endParaRPr>
            </a:p>
            <a:p>
              <a:pPr algn="ctr">
                <a:lnSpc>
                  <a:spcPts val="3000"/>
                </a:lnSpc>
              </a:pPr>
              <a:endParaRPr lang="en-US" altLang="ko-KR" dirty="0">
                <a:latin typeface="G마켓 산스 Light" panose="02000000000000000000" pitchFamily="50" charset="-127"/>
                <a:ea typeface="G마켓 산스 Light" panose="02000000000000000000" pitchFamily="50" charset="-127"/>
              </a:endParaRPr>
            </a:p>
          </p:txBody>
        </p:sp>
      </p:grp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493EF942-F2BF-469E-9007-F231AF645690}"/>
              </a:ext>
            </a:extLst>
          </p:cNvPr>
          <p:cNvCxnSpPr/>
          <p:nvPr/>
        </p:nvCxnSpPr>
        <p:spPr>
          <a:xfrm rot="5400000">
            <a:off x="1492251" y="1849426"/>
            <a:ext cx="2329657" cy="791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B09820FB-ABF3-4DD3-9A6A-5C8970900F12}"/>
              </a:ext>
            </a:extLst>
          </p:cNvPr>
          <p:cNvCxnSpPr/>
          <p:nvPr/>
        </p:nvCxnSpPr>
        <p:spPr>
          <a:xfrm rot="5400000">
            <a:off x="6183313" y="1811327"/>
            <a:ext cx="2329657" cy="791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1E75D2FE-6420-4568-9E2F-0A3E2747F56F}"/>
              </a:ext>
            </a:extLst>
          </p:cNvPr>
          <p:cNvCxnSpPr/>
          <p:nvPr/>
        </p:nvCxnSpPr>
        <p:spPr>
          <a:xfrm rot="5400000">
            <a:off x="3873500" y="1816090"/>
            <a:ext cx="2329657" cy="791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F46EE617-2A67-4013-9049-CBF847FE61C8}"/>
              </a:ext>
            </a:extLst>
          </p:cNvPr>
          <p:cNvCxnSpPr/>
          <p:nvPr/>
        </p:nvCxnSpPr>
        <p:spPr>
          <a:xfrm rot="5400000">
            <a:off x="8507413" y="1795133"/>
            <a:ext cx="2329657" cy="791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CD044D1C-6DFE-4539-B47B-E8F9AE6E45E5}"/>
              </a:ext>
            </a:extLst>
          </p:cNvPr>
          <p:cNvSpPr txBox="1"/>
          <p:nvPr/>
        </p:nvSpPr>
        <p:spPr>
          <a:xfrm>
            <a:off x="2274892" y="5253755"/>
            <a:ext cx="806631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이상입니다</a:t>
            </a:r>
            <a:r>
              <a:rPr lang="en-US" altLang="ko-KR" sz="6000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. </a:t>
            </a:r>
            <a:r>
              <a:rPr lang="ko-KR" altLang="en-US" sz="6000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감사합니다</a:t>
            </a:r>
            <a:r>
              <a:rPr lang="en-US" altLang="ko-KR" sz="6000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!</a:t>
            </a:r>
            <a:endParaRPr lang="ko-KR" altLang="en-US" sz="6000" dirty="0"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2723228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42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75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33" name="Rectangle 9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A00F0CCE-8469-439D-A603-03F69811C2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7010242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A48E4281-4AC7-41E2-AC82-F221DA7B5D4B}"/>
              </a:ext>
            </a:extLst>
          </p:cNvPr>
          <p:cNvGrpSpPr/>
          <p:nvPr/>
        </p:nvGrpSpPr>
        <p:grpSpPr>
          <a:xfrm>
            <a:off x="2926531" y="1695510"/>
            <a:ext cx="6338937" cy="3466980"/>
            <a:chOff x="2917398" y="1905001"/>
            <a:chExt cx="6338937" cy="3466980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3D990A36-E378-4579-9E3B-A73EAB206705}"/>
                </a:ext>
              </a:extLst>
            </p:cNvPr>
            <p:cNvSpPr txBox="1"/>
            <p:nvPr/>
          </p:nvSpPr>
          <p:spPr>
            <a:xfrm>
              <a:off x="3903284" y="3186767"/>
              <a:ext cx="5353051" cy="21852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80000"/>
                </a:lnSpc>
              </a:pPr>
              <a:r>
                <a:rPr lang="en-US" altLang="ko-KR" sz="17000" b="1" spc="-300" dirty="0">
                  <a:solidFill>
                    <a:schemeClr val="bg1"/>
                  </a:solidFill>
                  <a:latin typeface="Arial" panose="020B0604020202020204" pitchFamily="34" charset="0"/>
                  <a:ea typeface="Y유니버스 B" panose="02000800000000000000" pitchFamily="50" charset="-127"/>
                  <a:cs typeface="Arial" panose="020B0604020202020204" pitchFamily="34" charset="0"/>
                </a:rPr>
                <a:t>Q&amp;A</a:t>
              </a:r>
            </a:p>
          </p:txBody>
        </p:sp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C79275B3-DBAA-40A7-BF8A-A49D6B2A886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17398" y="1905001"/>
              <a:ext cx="5645577" cy="106218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508574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2B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5F44D8B5-50AF-464F-9D78-80CCACB1A705}"/>
              </a:ext>
            </a:extLst>
          </p:cNvPr>
          <p:cNvSpPr/>
          <p:nvPr/>
        </p:nvSpPr>
        <p:spPr>
          <a:xfrm>
            <a:off x="847194" y="-5760"/>
            <a:ext cx="6578483" cy="68695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2" name="그림 51">
            <a:extLst>
              <a:ext uri="{FF2B5EF4-FFF2-40B4-BE49-F238E27FC236}">
                <a16:creationId xmlns:a16="http://schemas.microsoft.com/office/drawing/2014/main" id="{D8BDE2B6-E5FE-4F55-A9B3-B8E1515E80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114" t="11228" r="10456" b="14815"/>
          <a:stretch/>
        </p:blipFill>
        <p:spPr>
          <a:xfrm>
            <a:off x="-2390" y="2061384"/>
            <a:ext cx="464548" cy="2735230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40BE8C5A-A815-49FA-A58B-EEB9F690C9EA}"/>
              </a:ext>
            </a:extLst>
          </p:cNvPr>
          <p:cNvGrpSpPr/>
          <p:nvPr/>
        </p:nvGrpSpPr>
        <p:grpSpPr>
          <a:xfrm>
            <a:off x="1256413" y="920482"/>
            <a:ext cx="3794713" cy="1765091"/>
            <a:chOff x="1700372" y="1713581"/>
            <a:chExt cx="3794713" cy="1765091"/>
          </a:xfrm>
          <a:solidFill>
            <a:srgbClr val="142B3D"/>
          </a:solidFill>
        </p:grpSpPr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8330A4F7-C7C8-4906-B944-C540801D9C5C}"/>
                </a:ext>
              </a:extLst>
            </p:cNvPr>
            <p:cNvGrpSpPr/>
            <p:nvPr/>
          </p:nvGrpSpPr>
          <p:grpSpPr>
            <a:xfrm>
              <a:off x="1700372" y="1978860"/>
              <a:ext cx="3794713" cy="1499812"/>
              <a:chOff x="1624414" y="113335"/>
              <a:chExt cx="3026336" cy="1499812"/>
            </a:xfrm>
            <a:grpFill/>
          </p:grpSpPr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8139F47-6EF1-44CD-AC83-E43F0E591238}"/>
                  </a:ext>
                </a:extLst>
              </p:cNvPr>
              <p:cNvSpPr txBox="1"/>
              <p:nvPr/>
            </p:nvSpPr>
            <p:spPr>
              <a:xfrm>
                <a:off x="1624414" y="1017791"/>
                <a:ext cx="2210293" cy="5953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r" fontAlgn="base">
                  <a:lnSpc>
                    <a:spcPct val="150000"/>
                  </a:lnSpc>
                  <a:defRPr/>
                </a:pPr>
                <a:r>
                  <a:rPr lang="ko-KR" altLang="en-US" sz="2400" dirty="0">
                    <a:solidFill>
                      <a:srgbClr val="172F49"/>
                    </a:solidFill>
                    <a:latin typeface="Y유니버스 B" panose="02000800000000000000" pitchFamily="50" charset="-127"/>
                    <a:ea typeface="Y유니버스 B" panose="02000800000000000000" pitchFamily="50" charset="-127"/>
                  </a:rPr>
                  <a:t>스마트 향수 </a:t>
                </a:r>
                <a:r>
                  <a:rPr lang="en-US" altLang="ko-KR" sz="2400" dirty="0">
                    <a:solidFill>
                      <a:srgbClr val="172F49"/>
                    </a:solidFill>
                    <a:latin typeface="Y유니버스 B" panose="02000800000000000000" pitchFamily="50" charset="-127"/>
                    <a:ea typeface="Y유니버스 B" panose="02000800000000000000" pitchFamily="50" charset="-127"/>
                  </a:rPr>
                  <a:t>PPT </a:t>
                </a:r>
                <a:r>
                  <a:rPr lang="ko-KR" altLang="en-US" sz="2400" dirty="0">
                    <a:solidFill>
                      <a:srgbClr val="172F49"/>
                    </a:solidFill>
                    <a:latin typeface="Y유니버스 B" panose="02000800000000000000" pitchFamily="50" charset="-127"/>
                    <a:ea typeface="Y유니버스 B" panose="02000800000000000000" pitchFamily="50" charset="-127"/>
                  </a:rPr>
                  <a:t>목차</a:t>
                </a:r>
                <a:endParaRPr lang="ko-KR" altLang="en-US" sz="2400" dirty="0">
                  <a:solidFill>
                    <a:srgbClr val="172F49"/>
                  </a:solidFill>
                </a:endParaRPr>
              </a:p>
            </p:txBody>
          </p:sp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F3FD417E-6832-433C-B483-1A4EF0091EDB}"/>
                  </a:ext>
                </a:extLst>
              </p:cNvPr>
              <p:cNvSpPr/>
              <p:nvPr/>
            </p:nvSpPr>
            <p:spPr>
              <a:xfrm rot="10800000">
                <a:off x="1757645" y="1130743"/>
                <a:ext cx="2760146" cy="4571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172F49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2D735DF-D088-43A9-874A-4746BDDC27F7}"/>
                  </a:ext>
                </a:extLst>
              </p:cNvPr>
              <p:cNvSpPr txBox="1"/>
              <p:nvPr/>
            </p:nvSpPr>
            <p:spPr>
              <a:xfrm>
                <a:off x="1644875" y="113335"/>
                <a:ext cx="3005875" cy="12464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7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142B3D"/>
                    </a:solidFill>
                    <a:effectLst/>
                    <a:uLnTx/>
                    <a:uFillTx/>
                    <a:latin typeface="G마켓 산스 Bold" panose="02000000000000000000" pitchFamily="50" charset="-127"/>
                    <a:ea typeface="G마켓 산스 Bold" panose="02000000000000000000" pitchFamily="50" charset="-127"/>
                  </a:rPr>
                  <a:t>I</a:t>
                </a:r>
                <a:r>
                  <a:rPr lang="en-US" altLang="ko-KR" sz="7400" b="1" dirty="0">
                    <a:solidFill>
                      <a:srgbClr val="142B3D"/>
                    </a:solidFill>
                    <a:latin typeface="G마켓 산스 Bold" panose="02000000000000000000" pitchFamily="50" charset="-127"/>
                    <a:ea typeface="G마켓 산스 Bold" panose="02000000000000000000" pitchFamily="50" charset="-127"/>
                  </a:rPr>
                  <a:t>NDEX</a:t>
                </a:r>
                <a:endParaRPr kumimoji="0" lang="ko-KR" altLang="en-US" sz="7400" b="1" i="0" u="none" strike="noStrike" kern="1200" cap="none" spc="0" normalizeH="0" baseline="0" noProof="0" dirty="0">
                  <a:ln>
                    <a:noFill/>
                  </a:ln>
                  <a:solidFill>
                    <a:srgbClr val="142B3D"/>
                  </a:solidFill>
                  <a:effectLst/>
                  <a:uLnTx/>
                  <a:uFillTx/>
                  <a:latin typeface="G마켓 산스 Bold" panose="02000000000000000000" pitchFamily="50" charset="-127"/>
                  <a:ea typeface="G마켓 산스 Bold" panose="02000000000000000000" pitchFamily="50" charset="-127"/>
                </a:endParaRPr>
              </a:p>
            </p:txBody>
          </p: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B28A6FA-2428-44E3-B0D8-8A0B2FED6374}"/>
                </a:ext>
              </a:extLst>
            </p:cNvPr>
            <p:cNvSpPr txBox="1"/>
            <p:nvPr/>
          </p:nvSpPr>
          <p:spPr>
            <a:xfrm>
              <a:off x="1801442" y="1713581"/>
              <a:ext cx="1988888" cy="3858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fontAlgn="base">
                <a:lnSpc>
                  <a:spcPct val="150000"/>
                </a:lnSpc>
                <a:defRPr/>
              </a:pPr>
              <a:r>
                <a:rPr lang="en-US" altLang="ko-KR" sz="1400" b="1" dirty="0">
                  <a:solidFill>
                    <a:srgbClr val="172F49"/>
                  </a:solidFill>
                  <a:latin typeface="나눔고딕 Light" panose="020D0904000000000000" pitchFamily="50" charset="-127"/>
                  <a:ea typeface="나눔고딕 Light" panose="020D0904000000000000" pitchFamily="50" charset="-127"/>
                </a:rPr>
                <a:t>2021-2022 </a:t>
              </a:r>
              <a:r>
                <a:rPr lang="en-US" altLang="ko-KR" sz="1400" b="1" dirty="0" err="1">
                  <a:solidFill>
                    <a:srgbClr val="172F49"/>
                  </a:solidFill>
                  <a:latin typeface="나눔고딕 Light" panose="020D0904000000000000" pitchFamily="50" charset="-127"/>
                  <a:ea typeface="나눔고딕 Light" panose="020D0904000000000000" pitchFamily="50" charset="-127"/>
                </a:rPr>
                <a:t>Portofolio</a:t>
              </a:r>
              <a:endParaRPr lang="ko-KR" altLang="en-US" sz="1400" b="1" dirty="0">
                <a:solidFill>
                  <a:srgbClr val="172F49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37FC5DF2-C47B-4A01-8847-1D0DE3608012}"/>
              </a:ext>
            </a:extLst>
          </p:cNvPr>
          <p:cNvSpPr txBox="1"/>
          <p:nvPr/>
        </p:nvSpPr>
        <p:spPr>
          <a:xfrm>
            <a:off x="1256413" y="4902619"/>
            <a:ext cx="4960025" cy="10348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fontAlgn="base">
              <a:lnSpc>
                <a:spcPct val="150000"/>
              </a:lnSpc>
              <a:defRPr/>
            </a:pPr>
            <a:r>
              <a:rPr lang="ko-KR" altLang="en-US" sz="1200" b="1" dirty="0">
                <a:solidFill>
                  <a:srgbClr val="142B3D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공생</a:t>
            </a:r>
            <a:r>
              <a:rPr lang="en-US" altLang="ko-KR" sz="1200" b="1" dirty="0">
                <a:solidFill>
                  <a:srgbClr val="142B3D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(</a:t>
            </a:r>
            <a:r>
              <a:rPr lang="ko-KR" altLang="en-US" sz="1200" b="1" dirty="0">
                <a:solidFill>
                  <a:srgbClr val="142B3D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共生</a:t>
            </a:r>
            <a:r>
              <a:rPr lang="en-US" altLang="ko-KR" sz="1200" b="1" dirty="0">
                <a:solidFill>
                  <a:srgbClr val="142B3D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)[</a:t>
            </a:r>
            <a:r>
              <a:rPr lang="ko-KR" altLang="en-US" sz="1200" b="1" dirty="0">
                <a:solidFill>
                  <a:srgbClr val="142B3D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공</a:t>
            </a:r>
            <a:r>
              <a:rPr lang="en-US" altLang="ko-KR" sz="1200" b="1" dirty="0">
                <a:solidFill>
                  <a:srgbClr val="142B3D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: </a:t>
            </a:r>
            <a:r>
              <a:rPr lang="ko-KR" altLang="en-US" sz="1200" b="1" dirty="0">
                <a:solidFill>
                  <a:srgbClr val="142B3D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생</a:t>
            </a:r>
            <a:r>
              <a:rPr lang="en-US" altLang="ko-KR" sz="1200" b="1" dirty="0">
                <a:solidFill>
                  <a:srgbClr val="142B3D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] </a:t>
            </a:r>
            <a:r>
              <a:rPr lang="ko-KR" altLang="en-US" sz="1200" b="1" dirty="0">
                <a:solidFill>
                  <a:srgbClr val="142B3D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서로 도우며 함께함</a:t>
            </a:r>
            <a:r>
              <a:rPr lang="en-US" altLang="ko-KR" sz="1200" b="1" dirty="0">
                <a:solidFill>
                  <a:srgbClr val="142B3D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.</a:t>
            </a:r>
          </a:p>
          <a:p>
            <a:pPr lvl="0" fontAlgn="base">
              <a:lnSpc>
                <a:spcPct val="150000"/>
              </a:lnSpc>
              <a:defRPr/>
            </a:pPr>
            <a:r>
              <a:rPr lang="ko-KR" altLang="en-US" sz="1000" dirty="0">
                <a:solidFill>
                  <a:srgbClr val="142B3D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실무에서의 </a:t>
            </a:r>
            <a:r>
              <a:rPr lang="en-US" altLang="ko-KR" sz="1000" dirty="0">
                <a:solidFill>
                  <a:srgbClr val="142B3D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IoT</a:t>
            </a:r>
            <a:r>
              <a:rPr lang="ko-KR" altLang="en-US" sz="1000" dirty="0">
                <a:solidFill>
                  <a:srgbClr val="142B3D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는 개인보다는 팀으로 활동하는 조직 문화로써</a:t>
            </a:r>
            <a:r>
              <a:rPr lang="en-US" altLang="ko-KR" sz="1000" dirty="0">
                <a:solidFill>
                  <a:srgbClr val="142B3D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 </a:t>
            </a:r>
            <a:r>
              <a:rPr lang="ko-KR" altLang="en-US" sz="1000" dirty="0">
                <a:solidFill>
                  <a:srgbClr val="142B3D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개인의 역량도 중요하지만 그보다 중요한 것은 </a:t>
            </a:r>
            <a:r>
              <a:rPr lang="ko-KR" altLang="en-US" sz="1000" dirty="0" err="1">
                <a:solidFill>
                  <a:srgbClr val="142B3D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팀원간의</a:t>
            </a:r>
            <a:r>
              <a:rPr lang="ko-KR" altLang="en-US" sz="1000" dirty="0">
                <a:solidFill>
                  <a:srgbClr val="142B3D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 원활한 소통 즉</a:t>
            </a:r>
            <a:r>
              <a:rPr lang="en-US" altLang="ko-KR" sz="1000" dirty="0">
                <a:solidFill>
                  <a:srgbClr val="142B3D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, </a:t>
            </a:r>
            <a:r>
              <a:rPr lang="ko-KR" altLang="en-US" sz="1000" dirty="0">
                <a:solidFill>
                  <a:srgbClr val="142B3D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팀워크라고 생각합니다</a:t>
            </a:r>
            <a:r>
              <a:rPr lang="en-US" altLang="ko-KR" sz="1000" dirty="0">
                <a:solidFill>
                  <a:srgbClr val="142B3D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. </a:t>
            </a:r>
            <a:r>
              <a:rPr lang="ko-KR" altLang="en-US" sz="1000" dirty="0">
                <a:solidFill>
                  <a:srgbClr val="142B3D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서로의 역량이 팀에 긍정적인 효과를 주면서</a:t>
            </a:r>
            <a:r>
              <a:rPr lang="en-US" altLang="ko-KR" sz="1000" dirty="0">
                <a:solidFill>
                  <a:srgbClr val="142B3D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 </a:t>
            </a:r>
            <a:r>
              <a:rPr lang="ko-KR" altLang="en-US" sz="1000" dirty="0">
                <a:solidFill>
                  <a:srgbClr val="142B3D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모두가 겸손한 자세로 팀에 융화되어 공생하는 개발자가 됩시다</a:t>
            </a:r>
            <a:r>
              <a:rPr lang="en-US" altLang="ko-KR" sz="1000" dirty="0">
                <a:solidFill>
                  <a:srgbClr val="142B3D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.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00112C0-5F14-4792-93E8-26962E79E1EF}"/>
              </a:ext>
            </a:extLst>
          </p:cNvPr>
          <p:cNvGrpSpPr/>
          <p:nvPr/>
        </p:nvGrpSpPr>
        <p:grpSpPr>
          <a:xfrm>
            <a:off x="7811869" y="1074664"/>
            <a:ext cx="3586853" cy="4862854"/>
            <a:chOff x="7811869" y="1074664"/>
            <a:chExt cx="3586853" cy="4862854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1CDA27E4-4917-476B-8224-762010AEB38C}"/>
                </a:ext>
              </a:extLst>
            </p:cNvPr>
            <p:cNvSpPr txBox="1"/>
            <p:nvPr/>
          </p:nvSpPr>
          <p:spPr>
            <a:xfrm>
              <a:off x="7811869" y="1127414"/>
              <a:ext cx="3312110" cy="46974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9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Y유니버스 B" panose="02000800000000000000" pitchFamily="50" charset="-127"/>
                  <a:ea typeface="Y유니버스 B" panose="02000800000000000000" pitchFamily="50" charset="-127"/>
                </a:rPr>
                <a:t>1. </a:t>
              </a:r>
              <a:r>
                <a:rPr kumimoji="0" lang="ko-KR" altLang="en-US" sz="19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Y유니버스 B" panose="02000800000000000000" pitchFamily="50" charset="-127"/>
                  <a:ea typeface="Y유니버스 B" panose="02000800000000000000" pitchFamily="50" charset="-127"/>
                </a:rPr>
                <a:t>프로젝트에 앞서서</a:t>
              </a:r>
              <a:endParaRPr kumimoji="0" lang="en-US" altLang="ko-KR" sz="1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Y유니버스 B" panose="02000800000000000000" pitchFamily="50" charset="-127"/>
                <a:ea typeface="Y유니버스 B" panose="02000800000000000000" pitchFamily="50" charset="-127"/>
              </a:endParaRPr>
            </a:p>
            <a:p>
              <a:pPr marL="0" marR="0" lvl="0" indent="0" algn="l" defTabSz="914400" rtl="0" eaLnBrk="1" fontAlgn="auto" latinLnBrk="1" hangingPunct="1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900" b="1" dirty="0">
                  <a:solidFill>
                    <a:schemeClr val="bg1"/>
                  </a:solidFill>
                  <a:latin typeface="Y유니버스 B" panose="02000800000000000000" pitchFamily="50" charset="-127"/>
                  <a:ea typeface="Y유니버스 B" panose="02000800000000000000" pitchFamily="50" charset="-127"/>
                </a:rPr>
                <a:t>2.</a:t>
              </a:r>
              <a:r>
                <a:rPr kumimoji="0" lang="en-US" altLang="ko-KR" sz="19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Y유니버스 B" panose="02000800000000000000" pitchFamily="50" charset="-127"/>
                  <a:ea typeface="Y유니버스 B" panose="02000800000000000000" pitchFamily="50" charset="-127"/>
                </a:rPr>
                <a:t> </a:t>
              </a:r>
              <a:r>
                <a:rPr kumimoji="0" lang="ko-KR" altLang="en-US" sz="19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Y유니버스 B" panose="02000800000000000000" pitchFamily="50" charset="-127"/>
                  <a:ea typeface="Y유니버스 B" panose="02000800000000000000" pitchFamily="50" charset="-127"/>
                </a:rPr>
                <a:t>국제 향수 시장 현황</a:t>
              </a:r>
              <a:endParaRPr kumimoji="0" lang="en-US" altLang="ko-KR" sz="1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Y유니버스 B" panose="02000800000000000000" pitchFamily="50" charset="-127"/>
                <a:ea typeface="Y유니버스 B" panose="02000800000000000000" pitchFamily="50" charset="-127"/>
              </a:endParaRPr>
            </a:p>
            <a:p>
              <a:pPr marR="0" lvl="0" algn="l" defTabSz="914400" rtl="0" eaLnBrk="1" fontAlgn="auto" latinLnBrk="1" hangingPunct="1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en-US" altLang="ko-KR" sz="1900" b="1" dirty="0">
                  <a:solidFill>
                    <a:schemeClr val="bg1"/>
                  </a:solidFill>
                  <a:latin typeface="Y유니버스 B" panose="02000800000000000000" pitchFamily="50" charset="-127"/>
                  <a:ea typeface="Y유니버스 B" panose="02000800000000000000" pitchFamily="50" charset="-127"/>
                </a:rPr>
                <a:t>3.</a:t>
              </a:r>
              <a:r>
                <a:rPr kumimoji="0" lang="en-US" altLang="ko-KR" sz="19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Y유니버스 B" panose="02000800000000000000" pitchFamily="50" charset="-127"/>
                  <a:ea typeface="Y유니버스 B" panose="02000800000000000000" pitchFamily="50" charset="-127"/>
                </a:rPr>
                <a:t> </a:t>
              </a:r>
              <a:r>
                <a:rPr kumimoji="0" lang="ko-KR" altLang="en-US" sz="1900" b="1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Y유니버스 B" panose="02000800000000000000" pitchFamily="50" charset="-127"/>
                  <a:ea typeface="Y유니버스 B" panose="02000800000000000000" pitchFamily="50" charset="-127"/>
                </a:rPr>
                <a:t>니치향수란</a:t>
              </a:r>
              <a:r>
                <a:rPr kumimoji="0" lang="en-US" altLang="ko-KR" sz="19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Y유니버스 B" panose="02000800000000000000" pitchFamily="50" charset="-127"/>
                  <a:ea typeface="Y유니버스 B" panose="02000800000000000000" pitchFamily="50" charset="-127"/>
                </a:rPr>
                <a:t>?</a:t>
              </a:r>
            </a:p>
            <a:p>
              <a:pPr marL="0" marR="0" lvl="0" indent="0" algn="l" defTabSz="914400" rtl="0" eaLnBrk="1" fontAlgn="auto" latinLnBrk="1" hangingPunct="1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900" b="1" dirty="0">
                  <a:solidFill>
                    <a:schemeClr val="bg1"/>
                  </a:solidFill>
                  <a:latin typeface="Y유니버스 B" panose="02000800000000000000" pitchFamily="50" charset="-127"/>
                  <a:ea typeface="Y유니버스 B" panose="02000800000000000000" pitchFamily="50" charset="-127"/>
                </a:rPr>
                <a:t>4. D</a:t>
              </a:r>
              <a:r>
                <a:rPr lang="ko-KR" altLang="en-US" sz="1900" b="1" dirty="0">
                  <a:solidFill>
                    <a:schemeClr val="bg1"/>
                  </a:solidFill>
                  <a:latin typeface="Y유니버스 B" panose="02000800000000000000" pitchFamily="50" charset="-127"/>
                  <a:ea typeface="Y유니버스 B" panose="02000800000000000000" pitchFamily="50" charset="-127"/>
                </a:rPr>
                <a:t> </a:t>
              </a:r>
              <a:r>
                <a:rPr lang="en-US" altLang="ko-KR" sz="1900" b="1" dirty="0" err="1">
                  <a:solidFill>
                    <a:schemeClr val="bg1"/>
                  </a:solidFill>
                  <a:latin typeface="Y유니버스 B" panose="02000800000000000000" pitchFamily="50" charset="-127"/>
                  <a:ea typeface="Y유니버스 B" panose="02000800000000000000" pitchFamily="50" charset="-127"/>
                </a:rPr>
                <a:t>Flasche</a:t>
              </a:r>
              <a:r>
                <a:rPr lang="en-US" altLang="ko-KR" sz="1900" b="1" dirty="0">
                  <a:solidFill>
                    <a:schemeClr val="bg1"/>
                  </a:solidFill>
                  <a:latin typeface="Y유니버스 B" panose="02000800000000000000" pitchFamily="50" charset="-127"/>
                  <a:ea typeface="Y유니버스 B" panose="02000800000000000000" pitchFamily="50" charset="-127"/>
                </a:rPr>
                <a:t> </a:t>
              </a:r>
              <a:r>
                <a:rPr lang="ko-KR" altLang="en-US" sz="1900" b="1" dirty="0">
                  <a:solidFill>
                    <a:schemeClr val="bg1"/>
                  </a:solidFill>
                  <a:latin typeface="Y유니버스 B" panose="02000800000000000000" pitchFamily="50" charset="-127"/>
                  <a:ea typeface="Y유니버스 B" panose="02000800000000000000" pitchFamily="50" charset="-127"/>
                </a:rPr>
                <a:t>제품 소개</a:t>
              </a:r>
              <a:r>
                <a:rPr lang="en-US" altLang="ko-KR" sz="1900" b="1" dirty="0" err="1">
                  <a:solidFill>
                    <a:schemeClr val="bg1"/>
                  </a:solidFill>
                  <a:latin typeface="Y유니버스 B" panose="02000800000000000000" pitchFamily="50" charset="-127"/>
                  <a:ea typeface="Y유니버스 B" panose="02000800000000000000" pitchFamily="50" charset="-127"/>
                </a:rPr>
                <a:t>Ⅰ~Ⅵ</a:t>
              </a:r>
              <a:endParaRPr kumimoji="0" lang="en-US" altLang="ko-KR" sz="1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Y유니버스 B" panose="02000800000000000000" pitchFamily="50" charset="-127"/>
                <a:ea typeface="Y유니버스 B" panose="02000800000000000000" pitchFamily="50" charset="-127"/>
              </a:endParaRPr>
            </a:p>
            <a:p>
              <a:pPr marR="0" lvl="0" algn="l" defTabSz="914400" rtl="0" eaLnBrk="1" fontAlgn="auto" latinLnBrk="1" hangingPunct="1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en-US" altLang="ko-KR" sz="1900" b="1" dirty="0">
                  <a:solidFill>
                    <a:schemeClr val="bg1"/>
                  </a:solidFill>
                  <a:latin typeface="Y유니버스 B" panose="02000800000000000000" pitchFamily="50" charset="-127"/>
                  <a:ea typeface="Y유니버스 B" panose="02000800000000000000" pitchFamily="50" charset="-127"/>
                </a:rPr>
                <a:t>5. D</a:t>
              </a:r>
              <a:r>
                <a:rPr lang="ko-KR" altLang="en-US" sz="1900" b="1" dirty="0">
                  <a:solidFill>
                    <a:schemeClr val="bg1"/>
                  </a:solidFill>
                  <a:latin typeface="Y유니버스 B" panose="02000800000000000000" pitchFamily="50" charset="-127"/>
                  <a:ea typeface="Y유니버스 B" panose="02000800000000000000" pitchFamily="50" charset="-127"/>
                </a:rPr>
                <a:t> </a:t>
              </a:r>
              <a:r>
                <a:rPr lang="en-US" altLang="ko-KR" sz="1900" b="1" dirty="0" err="1">
                  <a:solidFill>
                    <a:schemeClr val="bg1"/>
                  </a:solidFill>
                  <a:latin typeface="Y유니버스 B" panose="02000800000000000000" pitchFamily="50" charset="-127"/>
                  <a:ea typeface="Y유니버스 B" panose="02000800000000000000" pitchFamily="50" charset="-127"/>
                </a:rPr>
                <a:t>Flasche</a:t>
              </a:r>
              <a:r>
                <a:rPr lang="en-US" altLang="ko-KR" sz="1900" b="1" dirty="0">
                  <a:solidFill>
                    <a:schemeClr val="bg1"/>
                  </a:solidFill>
                  <a:latin typeface="Y유니버스 B" panose="02000800000000000000" pitchFamily="50" charset="-127"/>
                  <a:ea typeface="Y유니버스 B" panose="02000800000000000000" pitchFamily="50" charset="-127"/>
                </a:rPr>
                <a:t> </a:t>
              </a:r>
              <a:r>
                <a:rPr lang="ko-KR" altLang="en-US" sz="1900" b="1" dirty="0">
                  <a:solidFill>
                    <a:schemeClr val="bg1"/>
                  </a:solidFill>
                  <a:latin typeface="Y유니버스 B" panose="02000800000000000000" pitchFamily="50" charset="-127"/>
                  <a:ea typeface="Y유니버스 B" panose="02000800000000000000" pitchFamily="50" charset="-127"/>
                </a:rPr>
                <a:t>제품 소개 영상</a:t>
              </a:r>
              <a:endParaRPr lang="en-US" altLang="ko-KR" sz="1900" b="1" dirty="0">
                <a:solidFill>
                  <a:schemeClr val="bg1"/>
                </a:solidFill>
                <a:latin typeface="Y유니버스 B" panose="02000800000000000000" pitchFamily="50" charset="-127"/>
                <a:ea typeface="Y유니버스 B" panose="02000800000000000000" pitchFamily="50" charset="-127"/>
              </a:endParaRPr>
            </a:p>
            <a:p>
              <a:pPr marL="0" marR="0" lvl="0" indent="0" algn="l" defTabSz="914400" rtl="0" eaLnBrk="1" fontAlgn="auto" latinLnBrk="1" hangingPunct="1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900" b="1" dirty="0">
                  <a:solidFill>
                    <a:schemeClr val="bg1"/>
                  </a:solidFill>
                  <a:latin typeface="Y유니버스 B" panose="02000800000000000000" pitchFamily="50" charset="-127"/>
                  <a:ea typeface="Y유니버스 B" panose="02000800000000000000" pitchFamily="50" charset="-127"/>
                </a:rPr>
                <a:t>6. </a:t>
              </a:r>
              <a:r>
                <a:rPr lang="ko-KR" altLang="en-US" sz="1900" b="1" dirty="0">
                  <a:solidFill>
                    <a:schemeClr val="bg1"/>
                  </a:solidFill>
                  <a:latin typeface="Y유니버스 B" panose="02000800000000000000" pitchFamily="50" charset="-127"/>
                  <a:ea typeface="Y유니버스 B" panose="02000800000000000000" pitchFamily="50" charset="-127"/>
                </a:rPr>
                <a:t>스마트 향수의 장점</a:t>
              </a:r>
              <a:endParaRPr kumimoji="0" lang="en-US" altLang="ko-KR" sz="1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Y유니버스 B" panose="02000800000000000000" pitchFamily="50" charset="-127"/>
                <a:ea typeface="Y유니버스 B" panose="02000800000000000000" pitchFamily="50" charset="-127"/>
              </a:endParaRPr>
            </a:p>
            <a:p>
              <a:pPr marL="0" marR="0" lvl="0" indent="0" algn="l" defTabSz="914400" rtl="0" eaLnBrk="1" fontAlgn="auto" latinLnBrk="1" hangingPunct="1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900" b="1" dirty="0">
                  <a:solidFill>
                    <a:schemeClr val="bg1"/>
                  </a:solidFill>
                  <a:latin typeface="Y유니버스 B" panose="02000800000000000000" pitchFamily="50" charset="-127"/>
                  <a:ea typeface="Y유니버스 B" panose="02000800000000000000" pitchFamily="50" charset="-127"/>
                </a:rPr>
                <a:t>7. </a:t>
              </a:r>
              <a:r>
                <a:rPr lang="ko-KR" altLang="en-US" sz="1900" b="1" dirty="0">
                  <a:solidFill>
                    <a:schemeClr val="bg1"/>
                  </a:solidFill>
                  <a:latin typeface="Y유니버스 B" panose="02000800000000000000" pitchFamily="50" charset="-127"/>
                  <a:ea typeface="Y유니버스 B" panose="02000800000000000000" pitchFamily="50" charset="-127"/>
                </a:rPr>
                <a:t>차후 개선 사항</a:t>
              </a:r>
              <a:endParaRPr kumimoji="0" lang="en-US" altLang="ko-KR" sz="1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Y유니버스 B" panose="02000800000000000000" pitchFamily="50" charset="-127"/>
                <a:ea typeface="Y유니버스 B" panose="02000800000000000000" pitchFamily="50" charset="-127"/>
              </a:endParaRPr>
            </a:p>
            <a:p>
              <a:pPr>
                <a:lnSpc>
                  <a:spcPct val="200000"/>
                </a:lnSpc>
                <a:defRPr/>
              </a:pPr>
              <a:r>
                <a:rPr lang="en-US" altLang="ko-KR" sz="1900" b="1" dirty="0">
                  <a:solidFill>
                    <a:schemeClr val="bg1"/>
                  </a:solidFill>
                  <a:latin typeface="Y유니버스 B" panose="02000800000000000000" pitchFamily="50" charset="-127"/>
                  <a:ea typeface="Y유니버스 B" panose="02000800000000000000" pitchFamily="50" charset="-127"/>
                </a:rPr>
                <a:t>8. </a:t>
              </a:r>
              <a:r>
                <a:rPr lang="ko-KR" altLang="en-US" sz="1900" b="1" dirty="0">
                  <a:solidFill>
                    <a:schemeClr val="bg1"/>
                  </a:solidFill>
                  <a:latin typeface="Y유니버스 B" panose="02000800000000000000" pitchFamily="50" charset="-127"/>
                  <a:ea typeface="Y유니버스 B" panose="02000800000000000000" pitchFamily="50" charset="-127"/>
                </a:rPr>
                <a:t>목표 고객 및 기대 효과</a:t>
              </a:r>
              <a:endParaRPr lang="en-US" altLang="ko-KR" sz="1900" b="1" dirty="0">
                <a:solidFill>
                  <a:schemeClr val="bg1"/>
                </a:solidFill>
                <a:latin typeface="Y유니버스 B" panose="02000800000000000000" pitchFamily="50" charset="-127"/>
                <a:ea typeface="Y유니버스 B" panose="02000800000000000000" pitchFamily="50" charset="-127"/>
              </a:endParaRPr>
            </a:p>
          </p:txBody>
        </p:sp>
        <p:grpSp>
          <p:nvGrpSpPr>
            <p:cNvPr id="37" name="그룹 3">
              <a:extLst>
                <a:ext uri="{FF2B5EF4-FFF2-40B4-BE49-F238E27FC236}">
                  <a16:creationId xmlns:a16="http://schemas.microsoft.com/office/drawing/2014/main" id="{E31981FB-39D1-4929-8CCE-BCA578C57CB2}"/>
                </a:ext>
              </a:extLst>
            </p:cNvPr>
            <p:cNvGrpSpPr/>
            <p:nvPr/>
          </p:nvGrpSpPr>
          <p:grpSpPr>
            <a:xfrm rot="10800000">
              <a:off x="7877403" y="1074664"/>
              <a:ext cx="3500699" cy="45719"/>
              <a:chOff x="876299" y="849626"/>
              <a:chExt cx="1647825" cy="45723"/>
            </a:xfrm>
          </p:grpSpPr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E04331E2-0DBE-46F1-9AC6-8E10D6FF3A16}"/>
                  </a:ext>
                </a:extLst>
              </p:cNvPr>
              <p:cNvSpPr/>
              <p:nvPr/>
            </p:nvSpPr>
            <p:spPr>
              <a:xfrm>
                <a:off x="1695449" y="849630"/>
                <a:ext cx="828675" cy="4571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897B3038-BADD-4F1D-BC3B-99B3D9FA6BCE}"/>
                  </a:ext>
                </a:extLst>
              </p:cNvPr>
              <p:cNvSpPr/>
              <p:nvPr/>
            </p:nvSpPr>
            <p:spPr>
              <a:xfrm>
                <a:off x="876299" y="849626"/>
                <a:ext cx="828675" cy="45719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02162600-9FD4-4F03-84F6-D10C0970CBD9}"/>
                </a:ext>
              </a:extLst>
            </p:cNvPr>
            <p:cNvCxnSpPr>
              <a:cxnSpLocks/>
            </p:cNvCxnSpPr>
            <p:nvPr/>
          </p:nvCxnSpPr>
          <p:spPr>
            <a:xfrm>
              <a:off x="7898023" y="5937518"/>
              <a:ext cx="3500699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3478470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25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75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C5B9ADC9-C1CC-4FBA-B573-BD5189341BF7}"/>
              </a:ext>
            </a:extLst>
          </p:cNvPr>
          <p:cNvGrpSpPr/>
          <p:nvPr/>
        </p:nvGrpSpPr>
        <p:grpSpPr>
          <a:xfrm>
            <a:off x="496771" y="1542937"/>
            <a:ext cx="5414615" cy="4635726"/>
            <a:chOff x="496771" y="1542937"/>
            <a:chExt cx="5414615" cy="4635726"/>
          </a:xfrm>
        </p:grpSpPr>
        <p:pic>
          <p:nvPicPr>
            <p:cNvPr id="30" name="Picture 3">
              <a:extLst>
                <a:ext uri="{FF2B5EF4-FFF2-40B4-BE49-F238E27FC236}">
                  <a16:creationId xmlns:a16="http://schemas.microsoft.com/office/drawing/2014/main" id="{9078F9F6-8625-429E-BAFE-AE1700FE14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lum bright="-10000" contrast="-20000"/>
            </a:blip>
            <a:srcRect/>
            <a:stretch>
              <a:fillRect/>
            </a:stretch>
          </p:blipFill>
          <p:spPr bwMode="auto">
            <a:xfrm rot="5400000">
              <a:off x="886216" y="1153492"/>
              <a:ext cx="4635726" cy="54146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33C14FCA-CB6E-41D8-AFCD-A8901A5BB4B8}"/>
                </a:ext>
              </a:extLst>
            </p:cNvPr>
            <p:cNvGrpSpPr/>
            <p:nvPr/>
          </p:nvGrpSpPr>
          <p:grpSpPr>
            <a:xfrm>
              <a:off x="948369" y="2075366"/>
              <a:ext cx="4511419" cy="3449362"/>
              <a:chOff x="948369" y="2075366"/>
              <a:chExt cx="4511419" cy="3449362"/>
            </a:xfrm>
          </p:grpSpPr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A7DD5D5-386D-4D86-A386-AED30633ADE1}"/>
                  </a:ext>
                </a:extLst>
              </p:cNvPr>
              <p:cNvSpPr txBox="1"/>
              <p:nvPr/>
            </p:nvSpPr>
            <p:spPr>
              <a:xfrm>
                <a:off x="948369" y="3262570"/>
                <a:ext cx="4511419" cy="22621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dirty="0">
                    <a:solidFill>
                      <a:schemeClr val="bg1"/>
                    </a:solidFill>
                    <a:latin typeface="Y유니버스 B" panose="02000800000000000000" pitchFamily="50" charset="-127"/>
                    <a:ea typeface="Y유니버스 B" panose="02000800000000000000" pitchFamily="50" charset="-127"/>
                  </a:rPr>
                  <a:t>전문지식</a:t>
                </a:r>
                <a:r>
                  <a:rPr lang="en-US" altLang="ko-KR" sz="2400" b="1" dirty="0">
                    <a:solidFill>
                      <a:schemeClr val="bg1"/>
                    </a:solidFill>
                    <a:latin typeface="Y유니버스 B" panose="02000800000000000000" pitchFamily="50" charset="-127"/>
                    <a:ea typeface="Y유니버스 B" panose="02000800000000000000" pitchFamily="50" charset="-127"/>
                  </a:rPr>
                  <a:t>,</a:t>
                </a:r>
                <a:r>
                  <a:rPr lang="ko-KR" altLang="en-US" sz="2400" b="1" dirty="0">
                    <a:solidFill>
                      <a:schemeClr val="bg1"/>
                    </a:solidFill>
                    <a:latin typeface="Y유니버스 B" panose="02000800000000000000" pitchFamily="50" charset="-127"/>
                    <a:ea typeface="Y유니버스 B" panose="02000800000000000000" pitchFamily="50" charset="-127"/>
                  </a:rPr>
                  <a:t> 기술이 필요해</a:t>
                </a:r>
                <a:r>
                  <a:rPr lang="en-US" altLang="ko-KR" sz="2400" b="1" dirty="0">
                    <a:solidFill>
                      <a:schemeClr val="bg1"/>
                    </a:solidFill>
                    <a:latin typeface="Y유니버스 B" panose="02000800000000000000" pitchFamily="50" charset="-127"/>
                    <a:ea typeface="Y유니버스 B" panose="02000800000000000000" pitchFamily="50" charset="-127"/>
                  </a:rPr>
                  <a:t> </a:t>
                </a:r>
                <a:r>
                  <a:rPr lang="ko-KR" altLang="en-US" sz="2400" b="1" dirty="0">
                    <a:solidFill>
                      <a:schemeClr val="bg1"/>
                    </a:solidFill>
                    <a:latin typeface="Y유니버스 B" panose="02000800000000000000" pitchFamily="50" charset="-127"/>
                    <a:ea typeface="Y유니버스 B" panose="02000800000000000000" pitchFamily="50" charset="-127"/>
                  </a:rPr>
                  <a:t>일반인들에게 생소했던</a:t>
                </a:r>
                <a:r>
                  <a:rPr lang="en-US" altLang="ko-KR" sz="2400" b="1" dirty="0">
                    <a:solidFill>
                      <a:schemeClr val="bg1"/>
                    </a:solidFill>
                    <a:latin typeface="Y유니버스 B" panose="02000800000000000000" pitchFamily="50" charset="-127"/>
                    <a:ea typeface="Y유니버스 B" panose="02000800000000000000" pitchFamily="50" charset="-127"/>
                  </a:rPr>
                  <a:t> </a:t>
                </a:r>
                <a:r>
                  <a:rPr lang="ko-KR" altLang="en-US" sz="2400" b="1" dirty="0">
                    <a:solidFill>
                      <a:schemeClr val="bg1"/>
                    </a:solidFill>
                    <a:latin typeface="Y유니버스 B" panose="02000800000000000000" pitchFamily="50" charset="-127"/>
                    <a:ea typeface="Y유니버스 B" panose="02000800000000000000" pitchFamily="50" charset="-127"/>
                  </a:rPr>
                  <a:t>분야에 사물인터넷 기술을</a:t>
                </a:r>
                <a:endParaRPr lang="en-US" altLang="ko-KR" sz="2400" b="1" dirty="0">
                  <a:solidFill>
                    <a:schemeClr val="bg1"/>
                  </a:solidFill>
                  <a:latin typeface="Y유니버스 B" panose="02000800000000000000" pitchFamily="50" charset="-127"/>
                  <a:ea typeface="Y유니버스 B" panose="02000800000000000000" pitchFamily="50" charset="-127"/>
                </a:endParaRPr>
              </a:p>
              <a:p>
                <a:pPr marL="0" marR="0" lvl="0" indent="0" algn="l" defTabSz="914400" rtl="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dirty="0">
                    <a:solidFill>
                      <a:schemeClr val="bg1"/>
                    </a:solidFill>
                    <a:latin typeface="Y유니버스 B" panose="02000800000000000000" pitchFamily="50" charset="-127"/>
                    <a:ea typeface="Y유니버스 B" panose="02000800000000000000" pitchFamily="50" charset="-127"/>
                  </a:rPr>
                  <a:t>접목시켜 진입장벽을</a:t>
                </a:r>
                <a:r>
                  <a:rPr lang="en-US" altLang="ko-KR" sz="2400" b="1" dirty="0">
                    <a:solidFill>
                      <a:schemeClr val="bg1"/>
                    </a:solidFill>
                    <a:latin typeface="Y유니버스 B" panose="02000800000000000000" pitchFamily="50" charset="-127"/>
                    <a:ea typeface="Y유니버스 B" panose="02000800000000000000" pitchFamily="50" charset="-127"/>
                  </a:rPr>
                  <a:t> </a:t>
                </a:r>
                <a:r>
                  <a:rPr lang="ko-KR" altLang="en-US" sz="2400" b="1" dirty="0">
                    <a:solidFill>
                      <a:schemeClr val="bg1"/>
                    </a:solidFill>
                    <a:latin typeface="Y유니버스 B" panose="02000800000000000000" pitchFamily="50" charset="-127"/>
                    <a:ea typeface="Y유니버스 B" panose="02000800000000000000" pitchFamily="50" charset="-127"/>
                  </a:rPr>
                  <a:t>낮추고</a:t>
                </a:r>
                <a:r>
                  <a:rPr lang="en-US" altLang="ko-KR" sz="2400" b="1" dirty="0">
                    <a:solidFill>
                      <a:schemeClr val="bg1"/>
                    </a:solidFill>
                    <a:latin typeface="Y유니버스 B" panose="02000800000000000000" pitchFamily="50" charset="-127"/>
                    <a:ea typeface="Y유니버스 B" panose="02000800000000000000" pitchFamily="50" charset="-127"/>
                  </a:rPr>
                  <a:t> </a:t>
                </a:r>
                <a:r>
                  <a:rPr lang="ko-KR" altLang="en-US" sz="2400" b="1" dirty="0">
                    <a:solidFill>
                      <a:schemeClr val="bg1"/>
                    </a:solidFill>
                    <a:latin typeface="Y유니버스 B" panose="02000800000000000000" pitchFamily="50" charset="-127"/>
                    <a:ea typeface="Y유니버스 B" panose="02000800000000000000" pitchFamily="50" charset="-127"/>
                  </a:rPr>
                  <a:t>개개인의</a:t>
                </a:r>
                <a:r>
                  <a:rPr lang="en-US" altLang="ko-KR" sz="2400" b="1" dirty="0">
                    <a:solidFill>
                      <a:schemeClr val="bg1"/>
                    </a:solidFill>
                    <a:latin typeface="Y유니버스 B" panose="02000800000000000000" pitchFamily="50" charset="-127"/>
                    <a:ea typeface="Y유니버스 B" panose="02000800000000000000" pitchFamily="50" charset="-127"/>
                  </a:rPr>
                  <a:t> </a:t>
                </a:r>
                <a:r>
                  <a:rPr lang="ko-KR" altLang="en-US" sz="2400" b="1" dirty="0">
                    <a:solidFill>
                      <a:schemeClr val="bg1"/>
                    </a:solidFill>
                    <a:latin typeface="Y유니버스 B" panose="02000800000000000000" pitchFamily="50" charset="-127"/>
                    <a:ea typeface="Y유니버스 B" panose="02000800000000000000" pitchFamily="50" charset="-127"/>
                  </a:rPr>
                  <a:t>감성을 표현</a:t>
                </a:r>
              </a:p>
            </p:txBody>
          </p:sp>
          <p:pic>
            <p:nvPicPr>
              <p:cNvPr id="37" name="Picture 2">
                <a:extLst>
                  <a:ext uri="{FF2B5EF4-FFF2-40B4-BE49-F238E27FC236}">
                    <a16:creationId xmlns:a16="http://schemas.microsoft.com/office/drawing/2014/main" id="{C36BA3BC-A008-4CF4-A529-56D1B8E588D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39788" y="2075366"/>
                <a:ext cx="878150" cy="8781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CE21CF50-4EE7-4CEE-BF80-73595A6F9AE2}"/>
                  </a:ext>
                </a:extLst>
              </p:cNvPr>
              <p:cNvSpPr txBox="1"/>
              <p:nvPr/>
            </p:nvSpPr>
            <p:spPr>
              <a:xfrm>
                <a:off x="2085648" y="2385330"/>
                <a:ext cx="1484702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0" lang="ko-KR" altLang="en-US" sz="7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한컴 윤고딕 230" pitchFamily="18" charset="-127"/>
                    <a:ea typeface="한컴 윤고딕 230" pitchFamily="18" charset="-127"/>
                  </a:rPr>
                  <a:t> </a:t>
                </a:r>
                <a:r>
                  <a:rPr lang="ko-KR" altLang="en-US" sz="4000" b="1" dirty="0">
                    <a:solidFill>
                      <a:schemeClr val="bg1"/>
                    </a:solidFill>
                    <a:latin typeface="Y유니버스 B" panose="02000800000000000000" pitchFamily="50" charset="-127"/>
                    <a:ea typeface="Y유니버스 B" panose="02000800000000000000" pitchFamily="50" charset="-127"/>
                  </a:rPr>
                  <a:t>방향성</a:t>
                </a:r>
                <a:endParaRPr lang="en-US" altLang="ko-KR" sz="4000" b="1" dirty="0">
                  <a:solidFill>
                    <a:schemeClr val="bg1"/>
                  </a:solidFill>
                  <a:latin typeface="Y유니버스 B" panose="02000800000000000000" pitchFamily="50" charset="-127"/>
                  <a:ea typeface="Y유니버스 B" panose="02000800000000000000" pitchFamily="50" charset="-127"/>
                </a:endParaRPr>
              </a:p>
            </p:txBody>
          </p:sp>
          <p:cxnSp>
            <p:nvCxnSpPr>
              <p:cNvPr id="8" name="직선 연결선 7">
                <a:extLst>
                  <a:ext uri="{FF2B5EF4-FFF2-40B4-BE49-F238E27FC236}">
                    <a16:creationId xmlns:a16="http://schemas.microsoft.com/office/drawing/2014/main" id="{71A76AED-7A6D-4947-918B-968AB160146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39788" y="3118616"/>
                <a:ext cx="4286356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F28F76FB-A1F9-45E0-B57C-9F52A9B3E0AE}"/>
              </a:ext>
            </a:extLst>
          </p:cNvPr>
          <p:cNvGrpSpPr/>
          <p:nvPr/>
        </p:nvGrpSpPr>
        <p:grpSpPr>
          <a:xfrm>
            <a:off x="6232315" y="1542934"/>
            <a:ext cx="5429462" cy="4635726"/>
            <a:chOff x="6232315" y="1542934"/>
            <a:chExt cx="5429462" cy="4635726"/>
          </a:xfrm>
        </p:grpSpPr>
        <p:pic>
          <p:nvPicPr>
            <p:cNvPr id="29" name="Picture 2">
              <a:extLst>
                <a:ext uri="{FF2B5EF4-FFF2-40B4-BE49-F238E27FC236}">
                  <a16:creationId xmlns:a16="http://schemas.microsoft.com/office/drawing/2014/main" id="{4A52BB97-D051-4D34-8C74-BB6D2F9E555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lum/>
            </a:blip>
            <a:srcRect/>
            <a:stretch>
              <a:fillRect/>
            </a:stretch>
          </p:blipFill>
          <p:spPr bwMode="auto">
            <a:xfrm>
              <a:off x="6232315" y="1542934"/>
              <a:ext cx="5429462" cy="46357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C1F1ED6-6147-4A5E-B266-5AAD3857EFE9}"/>
                </a:ext>
              </a:extLst>
            </p:cNvPr>
            <p:cNvSpPr txBox="1"/>
            <p:nvPr/>
          </p:nvSpPr>
          <p:spPr>
            <a:xfrm>
              <a:off x="6776845" y="3218530"/>
              <a:ext cx="4284855" cy="15622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400" b="1" dirty="0">
                  <a:solidFill>
                    <a:schemeClr val="bg1"/>
                  </a:solidFill>
                  <a:latin typeface="Y유니버스 B" panose="02000800000000000000" pitchFamily="50" charset="-127"/>
                  <a:ea typeface="Y유니버스 B" panose="02000800000000000000" pitchFamily="50" charset="-127"/>
                </a:rPr>
                <a:t>사용자가</a:t>
              </a:r>
              <a:r>
                <a:rPr lang="en-US" altLang="ko-KR" sz="2400" b="1" dirty="0">
                  <a:solidFill>
                    <a:schemeClr val="bg1"/>
                  </a:solidFill>
                  <a:latin typeface="Y유니버스 B" panose="02000800000000000000" pitchFamily="50" charset="-127"/>
                  <a:ea typeface="Y유니버스 B" panose="02000800000000000000" pitchFamily="50" charset="-127"/>
                </a:rPr>
                <a:t> </a:t>
              </a:r>
              <a:r>
                <a:rPr lang="ko-KR" altLang="en-US" sz="2400" b="1" dirty="0">
                  <a:solidFill>
                    <a:schemeClr val="bg1"/>
                  </a:solidFill>
                  <a:latin typeface="Y유니버스 B" panose="02000800000000000000" pitchFamily="50" charset="-127"/>
                  <a:ea typeface="Y유니버스 B" panose="02000800000000000000" pitchFamily="50" charset="-127"/>
                </a:rPr>
                <a:t>원하는 향을</a:t>
              </a:r>
              <a:r>
                <a:rPr lang="en-US" altLang="ko-KR" sz="2400" b="1" dirty="0">
                  <a:solidFill>
                    <a:schemeClr val="bg1"/>
                  </a:solidFill>
                  <a:latin typeface="Y유니버스 B" panose="02000800000000000000" pitchFamily="50" charset="-127"/>
                  <a:ea typeface="Y유니버스 B" panose="02000800000000000000" pitchFamily="50" charset="-127"/>
                </a:rPr>
                <a:t> </a:t>
              </a:r>
              <a:r>
                <a:rPr lang="ko-KR" altLang="en-US" sz="2400" b="1" dirty="0" err="1">
                  <a:solidFill>
                    <a:schemeClr val="bg1"/>
                  </a:solidFill>
                  <a:latin typeface="Y유니버스 B" panose="02000800000000000000" pitchFamily="50" charset="-127"/>
                  <a:ea typeface="Y유니버스 B" panose="02000800000000000000" pitchFamily="50" charset="-127"/>
                </a:rPr>
                <a:t>커스터마이징해서</a:t>
              </a:r>
              <a:r>
                <a:rPr lang="en-US" altLang="ko-KR" sz="2400" b="1" dirty="0">
                  <a:solidFill>
                    <a:schemeClr val="bg1"/>
                  </a:solidFill>
                  <a:latin typeface="Y유니버스 B" panose="02000800000000000000" pitchFamily="50" charset="-127"/>
                  <a:ea typeface="Y유니버스 B" panose="02000800000000000000" pitchFamily="50" charset="-127"/>
                </a:rPr>
                <a:t> </a:t>
              </a:r>
              <a:r>
                <a:rPr lang="ko-KR" altLang="en-US" sz="2400" b="1" dirty="0">
                  <a:solidFill>
                    <a:schemeClr val="bg1"/>
                  </a:solidFill>
                  <a:latin typeface="Y유니버스 B" panose="02000800000000000000" pitchFamily="50" charset="-127"/>
                  <a:ea typeface="Y유니버스 B" panose="02000800000000000000" pitchFamily="50" charset="-127"/>
                </a:rPr>
                <a:t>직접</a:t>
              </a:r>
              <a:r>
                <a:rPr lang="en-US" altLang="ko-KR" sz="2400" b="1" dirty="0">
                  <a:solidFill>
                    <a:schemeClr val="bg1"/>
                  </a:solidFill>
                  <a:latin typeface="Y유니버스 B" panose="02000800000000000000" pitchFamily="50" charset="-127"/>
                  <a:ea typeface="Y유니버스 B" panose="02000800000000000000" pitchFamily="50" charset="-127"/>
                </a:rPr>
                <a:t> </a:t>
              </a:r>
              <a:r>
                <a:rPr lang="ko-KR" altLang="en-US" sz="2400" b="1" dirty="0">
                  <a:solidFill>
                    <a:schemeClr val="bg1"/>
                  </a:solidFill>
                  <a:latin typeface="Y유니버스 B" panose="02000800000000000000" pitchFamily="50" charset="-127"/>
                  <a:ea typeface="Y유니버스 B" panose="02000800000000000000" pitchFamily="50" charset="-127"/>
                </a:rPr>
                <a:t>만드는 </a:t>
              </a:r>
              <a:r>
                <a:rPr lang="en-US" altLang="ko-KR" sz="2400" b="1" dirty="0">
                  <a:solidFill>
                    <a:schemeClr val="bg1"/>
                  </a:solidFill>
                  <a:latin typeface="Y유니버스 B" panose="02000800000000000000" pitchFamily="50" charset="-127"/>
                  <a:ea typeface="Y유니버스 B" panose="02000800000000000000" pitchFamily="50" charset="-127"/>
                </a:rPr>
                <a:t>『</a:t>
              </a:r>
              <a:r>
                <a:rPr lang="ko-KR" altLang="en-US" sz="2400" b="1" dirty="0" err="1">
                  <a:solidFill>
                    <a:schemeClr val="bg1"/>
                  </a:solidFill>
                  <a:latin typeface="Y유니버스 B" panose="02000800000000000000" pitchFamily="50" charset="-127"/>
                  <a:ea typeface="Y유니버스 B" panose="02000800000000000000" pitchFamily="50" charset="-127"/>
                </a:rPr>
                <a:t>니치향수</a:t>
              </a:r>
              <a:r>
                <a:rPr lang="en-US" altLang="ko-KR" sz="2400" b="1" dirty="0">
                  <a:solidFill>
                    <a:schemeClr val="bg1"/>
                  </a:solidFill>
                  <a:latin typeface="Y유니버스 B" panose="02000800000000000000" pitchFamily="50" charset="-127"/>
                  <a:ea typeface="Y유니버스 B" panose="02000800000000000000" pitchFamily="50" charset="-127"/>
                </a:rPr>
                <a:t>』</a:t>
              </a:r>
              <a:endParaRPr lang="ko-KR" altLang="en-US" sz="2400" b="1" dirty="0">
                <a:solidFill>
                  <a:schemeClr val="bg1"/>
                </a:solidFill>
                <a:latin typeface="Y유니버스 B" panose="02000800000000000000" pitchFamily="50" charset="-127"/>
                <a:ea typeface="Y유니버스 B" panose="02000800000000000000" pitchFamily="50" charset="-127"/>
              </a:endParaRPr>
            </a:p>
            <a:p>
              <a:pPr marL="0" marR="0" lvl="0" indent="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40" name="Picture 4">
              <a:extLst>
                <a:ext uri="{FF2B5EF4-FFF2-40B4-BE49-F238E27FC236}">
                  <a16:creationId xmlns:a16="http://schemas.microsoft.com/office/drawing/2014/main" id="{BB6D1E50-BBDD-461A-8A4F-D2AE3E27B1B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76845" y="2085203"/>
              <a:ext cx="868313" cy="8683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9C72E068-4792-4E3B-94F0-296035094907}"/>
                </a:ext>
              </a:extLst>
            </p:cNvPr>
            <p:cNvSpPr txBox="1"/>
            <p:nvPr/>
          </p:nvSpPr>
          <p:spPr>
            <a:xfrm>
              <a:off x="7709684" y="2410730"/>
              <a:ext cx="3162300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4000" b="1" dirty="0">
                  <a:solidFill>
                    <a:schemeClr val="bg1"/>
                  </a:solidFill>
                  <a:latin typeface="Y유니버스 B" panose="02000800000000000000" pitchFamily="50" charset="-127"/>
                  <a:ea typeface="Y유니버스 B" panose="02000800000000000000" pitchFamily="50" charset="-127"/>
                </a:rPr>
                <a:t>아이디어 주제</a:t>
              </a:r>
              <a:endParaRPr lang="en-US" altLang="ko-KR" sz="4000" b="1" dirty="0">
                <a:solidFill>
                  <a:schemeClr val="bg1"/>
                </a:solidFill>
                <a:latin typeface="Y유니버스 B" panose="02000800000000000000" pitchFamily="50" charset="-127"/>
                <a:ea typeface="Y유니버스 B" panose="02000800000000000000" pitchFamily="50" charset="-127"/>
              </a:endParaRPr>
            </a:p>
          </p:txBody>
        </p:sp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id="{4AFDA2B6-2EC7-481D-B2A9-D2F8FC9F3C67}"/>
                </a:ext>
              </a:extLst>
            </p:cNvPr>
            <p:cNvCxnSpPr>
              <a:cxnSpLocks/>
            </p:cNvCxnSpPr>
            <p:nvPr/>
          </p:nvCxnSpPr>
          <p:spPr>
            <a:xfrm>
              <a:off x="6811253" y="3118616"/>
              <a:ext cx="368078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33CE1681-1BBC-4191-82C9-CF6CB08BDADF}"/>
              </a:ext>
            </a:extLst>
          </p:cNvPr>
          <p:cNvGrpSpPr/>
          <p:nvPr/>
        </p:nvGrpSpPr>
        <p:grpSpPr>
          <a:xfrm>
            <a:off x="400157" y="342029"/>
            <a:ext cx="11269455" cy="748820"/>
            <a:chOff x="400157" y="342029"/>
            <a:chExt cx="11269455" cy="748820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2474A096-E9F3-44CE-B281-46A80310F8FC}"/>
                </a:ext>
              </a:extLst>
            </p:cNvPr>
            <p:cNvGrpSpPr/>
            <p:nvPr/>
          </p:nvGrpSpPr>
          <p:grpSpPr>
            <a:xfrm>
              <a:off x="400157" y="342029"/>
              <a:ext cx="11269455" cy="748820"/>
              <a:chOff x="400157" y="342029"/>
              <a:chExt cx="11269455" cy="748820"/>
            </a:xfrm>
          </p:grpSpPr>
          <p:grpSp>
            <p:nvGrpSpPr>
              <p:cNvPr id="31" name="그룹 3">
                <a:extLst>
                  <a:ext uri="{FF2B5EF4-FFF2-40B4-BE49-F238E27FC236}">
                    <a16:creationId xmlns:a16="http://schemas.microsoft.com/office/drawing/2014/main" id="{BC65AC89-D049-4C28-8F10-BB9937958A57}"/>
                  </a:ext>
                </a:extLst>
              </p:cNvPr>
              <p:cNvGrpSpPr/>
              <p:nvPr/>
            </p:nvGrpSpPr>
            <p:grpSpPr>
              <a:xfrm rot="10800000" flipV="1">
                <a:off x="496771" y="1011069"/>
                <a:ext cx="8457660" cy="45719"/>
                <a:chOff x="876299" y="849630"/>
                <a:chExt cx="1647825" cy="45720"/>
              </a:xfrm>
            </p:grpSpPr>
            <p:sp>
              <p:nvSpPr>
                <p:cNvPr id="33" name="직사각형 32">
                  <a:extLst>
                    <a:ext uri="{FF2B5EF4-FFF2-40B4-BE49-F238E27FC236}">
                      <a16:creationId xmlns:a16="http://schemas.microsoft.com/office/drawing/2014/main" id="{0E857A3E-F0C6-43EB-B800-0B642A6453FB}"/>
                    </a:ext>
                  </a:extLst>
                </p:cNvPr>
                <p:cNvSpPr/>
                <p:nvPr/>
              </p:nvSpPr>
              <p:spPr>
                <a:xfrm>
                  <a:off x="1695449" y="849630"/>
                  <a:ext cx="828675" cy="45719"/>
                </a:xfrm>
                <a:prstGeom prst="rect">
                  <a:avLst/>
                </a:prstGeom>
                <a:blipFill>
                  <a:blip r:embed="rId6" cstate="print"/>
                  <a:stretch>
                    <a:fillRect/>
                  </a:stretch>
                </a:blip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4" name="직사각형 33">
                  <a:extLst>
                    <a:ext uri="{FF2B5EF4-FFF2-40B4-BE49-F238E27FC236}">
                      <a16:creationId xmlns:a16="http://schemas.microsoft.com/office/drawing/2014/main" id="{F3FD417E-6832-433C-B483-1A4EF0091EDB}"/>
                    </a:ext>
                  </a:extLst>
                </p:cNvPr>
                <p:cNvSpPr/>
                <p:nvPr/>
              </p:nvSpPr>
              <p:spPr>
                <a:xfrm>
                  <a:off x="876299" y="849631"/>
                  <a:ext cx="828675" cy="45719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2D735DF-D088-43A9-874A-4746BDDC27F7}"/>
                  </a:ext>
                </a:extLst>
              </p:cNvPr>
              <p:cNvSpPr txBox="1"/>
              <p:nvPr/>
            </p:nvSpPr>
            <p:spPr>
              <a:xfrm>
                <a:off x="400157" y="342029"/>
                <a:ext cx="3829060" cy="6001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33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Y유니버스 B" panose="02000800000000000000" pitchFamily="50" charset="-127"/>
                    <a:ea typeface="Y유니버스 B" panose="02000800000000000000" pitchFamily="50" charset="-127"/>
                  </a:rPr>
                  <a:t>프로젝트에 앞서서</a:t>
                </a:r>
              </a:p>
            </p:txBody>
          </p:sp>
          <p:sp>
            <p:nvSpPr>
              <p:cNvPr id="16" name="사각형: 둥근 모서리 15">
                <a:extLst>
                  <a:ext uri="{FF2B5EF4-FFF2-40B4-BE49-F238E27FC236}">
                    <a16:creationId xmlns:a16="http://schemas.microsoft.com/office/drawing/2014/main" id="{A906EB81-FBF3-4530-90CE-4FD4D000314C}"/>
                  </a:ext>
                </a:extLst>
              </p:cNvPr>
              <p:cNvSpPr/>
              <p:nvPr/>
            </p:nvSpPr>
            <p:spPr>
              <a:xfrm>
                <a:off x="9594194" y="708723"/>
                <a:ext cx="2075418" cy="382126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77ED57D6-093F-4C49-BB63-9A67EC0FD70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887378" y="745233"/>
              <a:ext cx="1508100" cy="2873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2530472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8" name="직각 삼각형 27"/>
          <p:cNvSpPr/>
          <p:nvPr/>
        </p:nvSpPr>
        <p:spPr>
          <a:xfrm flipH="1">
            <a:off x="2514600" y="185738"/>
            <a:ext cx="9677400" cy="6672262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603" name="Picture 3" descr="C:\Users\Admin\Desktop\그림3.png"/>
          <p:cNvPicPr>
            <a:picLocks noChangeAspect="1" noChangeArrowheads="1"/>
          </p:cNvPicPr>
          <p:nvPr/>
        </p:nvPicPr>
        <p:blipFill>
          <a:blip r:embed="rId4"/>
          <a:srcRect r="12737"/>
          <a:stretch>
            <a:fillRect/>
          </a:stretch>
        </p:blipFill>
        <p:spPr bwMode="auto">
          <a:xfrm>
            <a:off x="17156" y="168177"/>
            <a:ext cx="12174844" cy="6689823"/>
          </a:xfrm>
          <a:prstGeom prst="rect">
            <a:avLst/>
          </a:prstGeom>
          <a:noFill/>
        </p:spPr>
      </p:pic>
      <p:sp>
        <p:nvSpPr>
          <p:cNvPr id="25615" name="Rectangle 15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619" name="Rectangle 19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621" name="Rectangle 21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F073AF16-5511-4040-B575-3F28CADF6312}"/>
              </a:ext>
            </a:extLst>
          </p:cNvPr>
          <p:cNvGrpSpPr/>
          <p:nvPr/>
        </p:nvGrpSpPr>
        <p:grpSpPr>
          <a:xfrm>
            <a:off x="116908" y="1172953"/>
            <a:ext cx="7098162" cy="5243512"/>
            <a:chOff x="116908" y="1172953"/>
            <a:chExt cx="7098162" cy="5243512"/>
          </a:xfrm>
        </p:grpSpPr>
        <p:pic>
          <p:nvPicPr>
            <p:cNvPr id="25623" name="Picture 23" descr="C:\Users\Admin\Desktop\pngegg.png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 rot="21065043">
              <a:off x="116908" y="1172953"/>
              <a:ext cx="7098162" cy="5243512"/>
            </a:xfrm>
            <a:prstGeom prst="rect">
              <a:avLst/>
            </a:prstGeom>
            <a:noFill/>
            <a:effectLst>
              <a:innerShdw blurRad="114300">
                <a:prstClr val="black"/>
              </a:innerShdw>
            </a:effectLst>
          </p:spPr>
        </p:pic>
        <p:sp>
          <p:nvSpPr>
            <p:cNvPr id="54" name="직사각형 53"/>
            <p:cNvSpPr/>
            <p:nvPr/>
          </p:nvSpPr>
          <p:spPr>
            <a:xfrm rot="21053190">
              <a:off x="1146237" y="1872423"/>
              <a:ext cx="5035885" cy="380599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5618" name="_x192124912" descr="EMB00002b3050c8"/>
            <p:cNvPicPr>
              <a:picLocks noChangeAspect="1" noChangeArrowheads="1"/>
            </p:cNvPicPr>
            <p:nvPr/>
          </p:nvPicPr>
          <p:blipFill rotWithShape="1">
            <a:blip r:embed="rId6"/>
            <a:srcRect l="1909" b="7460"/>
            <a:stretch/>
          </p:blipFill>
          <p:spPr bwMode="auto">
            <a:xfrm rot="21057490">
              <a:off x="1583362" y="2132837"/>
              <a:ext cx="4197068" cy="3175709"/>
            </a:xfrm>
            <a:prstGeom prst="rect">
              <a:avLst/>
            </a:prstGeom>
            <a:noFill/>
          </p:spPr>
        </p:pic>
      </p:grpSp>
      <p:cxnSp>
        <p:nvCxnSpPr>
          <p:cNvPr id="44" name="직선 화살표 연결선 43"/>
          <p:cNvCxnSpPr/>
          <p:nvPr/>
        </p:nvCxnSpPr>
        <p:spPr>
          <a:xfrm rot="35174" flipV="1">
            <a:off x="1879605" y="2274846"/>
            <a:ext cx="3280592" cy="3052917"/>
          </a:xfrm>
          <a:prstGeom prst="straightConnector1">
            <a:avLst/>
          </a:prstGeom>
          <a:ln w="76200">
            <a:solidFill>
              <a:srgbClr val="FF0000"/>
            </a:solidFill>
            <a:headEnd w="sm" len="sm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7257585" y="2372016"/>
            <a:ext cx="505446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fontAlgn="base">
              <a:lnSpc>
                <a:spcPct val="150000"/>
              </a:lnSpc>
              <a:defRPr/>
            </a:pPr>
            <a:r>
              <a:rPr lang="ko-KR" altLang="en-US" sz="2400" dirty="0">
                <a:latin typeface="Y유니버스 B" panose="02000800000000000000" pitchFamily="50" charset="-127"/>
                <a:ea typeface="Y유니버스 B" panose="02000800000000000000" pitchFamily="50" charset="-127"/>
              </a:rPr>
              <a:t>극소수의 성향을 위한 프리미엄 향수인</a:t>
            </a:r>
            <a:endParaRPr lang="en-US" altLang="ko-KR" sz="2400" dirty="0">
              <a:latin typeface="Y유니버스 B" panose="02000800000000000000" pitchFamily="50" charset="-127"/>
              <a:ea typeface="Y유니버스 B" panose="02000800000000000000" pitchFamily="50" charset="-127"/>
            </a:endParaRPr>
          </a:p>
          <a:p>
            <a:pPr lvl="0" fontAlgn="base">
              <a:lnSpc>
                <a:spcPct val="150000"/>
              </a:lnSpc>
              <a:defRPr/>
            </a:pPr>
            <a:r>
              <a:rPr lang="ko-KR" altLang="en-US" sz="2400" dirty="0" err="1">
                <a:latin typeface="Y유니버스 B" panose="02000800000000000000" pitchFamily="50" charset="-127"/>
                <a:ea typeface="Y유니버스 B" panose="02000800000000000000" pitchFamily="50" charset="-127"/>
              </a:rPr>
              <a:t>니치향수는</a:t>
            </a:r>
            <a:r>
              <a:rPr lang="en-US" altLang="ko-KR" sz="2400" dirty="0">
                <a:latin typeface="Y유니버스 B" panose="02000800000000000000" pitchFamily="50" charset="-127"/>
                <a:ea typeface="Y유니버스 B" panose="02000800000000000000" pitchFamily="50" charset="-127"/>
              </a:rPr>
              <a:t> 30</a:t>
            </a:r>
            <a:r>
              <a:rPr lang="ko-KR" altLang="en-US" sz="2400" dirty="0">
                <a:latin typeface="Y유니버스 B" panose="02000800000000000000" pitchFamily="50" charset="-127"/>
                <a:ea typeface="Y유니버스 B" panose="02000800000000000000" pitchFamily="50" charset="-127"/>
              </a:rPr>
              <a:t>만원 안팎의 고가임에도</a:t>
            </a:r>
            <a:endParaRPr lang="en-US" altLang="ko-KR" sz="2400" dirty="0">
              <a:latin typeface="Y유니버스 B" panose="02000800000000000000" pitchFamily="50" charset="-127"/>
              <a:ea typeface="Y유니버스 B" panose="02000800000000000000" pitchFamily="50" charset="-127"/>
            </a:endParaRPr>
          </a:p>
          <a:p>
            <a:pPr lvl="0" fontAlgn="base">
              <a:lnSpc>
                <a:spcPct val="150000"/>
              </a:lnSpc>
              <a:defRPr/>
            </a:pPr>
            <a:r>
              <a:rPr lang="ko-KR" altLang="en-US" sz="2400" dirty="0">
                <a:latin typeface="Y유니버스 B" panose="02000800000000000000" pitchFamily="50" charset="-127"/>
                <a:ea typeface="Y유니버스 B" panose="02000800000000000000" pitchFamily="50" charset="-127"/>
              </a:rPr>
              <a:t>매우 높은</a:t>
            </a:r>
            <a:r>
              <a:rPr lang="en-US" altLang="ko-KR" sz="2400" dirty="0">
                <a:latin typeface="Y유니버스 B" panose="02000800000000000000" pitchFamily="50" charset="-127"/>
                <a:ea typeface="Y유니버스 B" panose="02000800000000000000" pitchFamily="50" charset="-127"/>
              </a:rPr>
              <a:t> </a:t>
            </a:r>
            <a:r>
              <a:rPr lang="ko-KR" altLang="en-US" sz="2400" dirty="0">
                <a:latin typeface="Y유니버스 B" panose="02000800000000000000" pitchFamily="50" charset="-127"/>
                <a:ea typeface="Y유니버스 B" panose="02000800000000000000" pitchFamily="50" charset="-127"/>
              </a:rPr>
              <a:t>수요에</a:t>
            </a:r>
            <a:r>
              <a:rPr lang="en-US" altLang="ko-KR" sz="2400" dirty="0">
                <a:latin typeface="Y유니버스 B" panose="02000800000000000000" pitchFamily="50" charset="-127"/>
                <a:ea typeface="Y유니버스 B" panose="02000800000000000000" pitchFamily="50" charset="-127"/>
              </a:rPr>
              <a:t> </a:t>
            </a:r>
            <a:r>
              <a:rPr lang="ko-KR" altLang="en-US" sz="2400" dirty="0">
                <a:latin typeface="Y유니버스 B" panose="02000800000000000000" pitchFamily="50" charset="-127"/>
                <a:ea typeface="Y유니버스 B" panose="02000800000000000000" pitchFamily="50" charset="-127"/>
              </a:rPr>
              <a:t>힘 입어 연 매출 </a:t>
            </a:r>
            <a:r>
              <a:rPr lang="en-US" altLang="ko-KR" sz="2400" dirty="0">
                <a:latin typeface="Y유니버스 B" panose="02000800000000000000" pitchFamily="50" charset="-127"/>
                <a:ea typeface="Y유니버스 B" panose="02000800000000000000" pitchFamily="50" charset="-127"/>
              </a:rPr>
              <a:t>5</a:t>
            </a:r>
            <a:r>
              <a:rPr lang="ko-KR" altLang="en-US" sz="2400" dirty="0">
                <a:latin typeface="Y유니버스 B" panose="02000800000000000000" pitchFamily="50" charset="-127"/>
                <a:ea typeface="Y유니버스 B" panose="02000800000000000000" pitchFamily="50" charset="-127"/>
              </a:rPr>
              <a:t>천억</a:t>
            </a:r>
            <a:endParaRPr lang="en-US" altLang="ko-KR" sz="2400" dirty="0">
              <a:latin typeface="Y유니버스 B" panose="02000800000000000000" pitchFamily="50" charset="-127"/>
              <a:ea typeface="Y유니버스 B" panose="02000800000000000000" pitchFamily="50" charset="-127"/>
            </a:endParaRPr>
          </a:p>
          <a:p>
            <a:pPr lvl="0" fontAlgn="base">
              <a:lnSpc>
                <a:spcPct val="150000"/>
              </a:lnSpc>
              <a:defRPr/>
            </a:pPr>
            <a:r>
              <a:rPr lang="ko-KR" altLang="en-US" sz="2400" dirty="0">
                <a:latin typeface="Y유니버스 B" panose="02000800000000000000" pitchFamily="50" charset="-127"/>
                <a:ea typeface="Y유니버스 B" panose="02000800000000000000" pitchFamily="50" charset="-127"/>
              </a:rPr>
              <a:t>대규모로 성장 중</a:t>
            </a:r>
            <a:endParaRPr lang="en-US" altLang="ko-KR" sz="2400" dirty="0">
              <a:latin typeface="Y유니버스 B" panose="02000800000000000000" pitchFamily="50" charset="-127"/>
              <a:ea typeface="Y유니버스 B" panose="02000800000000000000" pitchFamily="50" charset="-127"/>
            </a:endParaRPr>
          </a:p>
          <a:p>
            <a:endParaRPr lang="ko-KR" altLang="en-US" dirty="0"/>
          </a:p>
        </p:txBody>
      </p:sp>
      <p:sp>
        <p:nvSpPr>
          <p:cNvPr id="67" name="타원 66"/>
          <p:cNvSpPr/>
          <p:nvPr/>
        </p:nvSpPr>
        <p:spPr>
          <a:xfrm>
            <a:off x="671367" y="328411"/>
            <a:ext cx="371622" cy="371622"/>
          </a:xfrm>
          <a:prstGeom prst="ellipse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타원 67"/>
          <p:cNvSpPr/>
          <p:nvPr/>
        </p:nvSpPr>
        <p:spPr>
          <a:xfrm>
            <a:off x="1604746" y="323643"/>
            <a:ext cx="371622" cy="371622"/>
          </a:xfrm>
          <a:prstGeom prst="ellipse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타원 68"/>
          <p:cNvSpPr/>
          <p:nvPr/>
        </p:nvSpPr>
        <p:spPr>
          <a:xfrm>
            <a:off x="2519271" y="318875"/>
            <a:ext cx="371622" cy="371622"/>
          </a:xfrm>
          <a:prstGeom prst="ellipse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타원 69"/>
          <p:cNvSpPr/>
          <p:nvPr/>
        </p:nvSpPr>
        <p:spPr>
          <a:xfrm>
            <a:off x="9533969" y="6095995"/>
            <a:ext cx="371622" cy="371622"/>
          </a:xfrm>
          <a:prstGeom prst="ellipse">
            <a:avLst/>
          </a:prstGeom>
          <a:noFill/>
          <a:ln w="76200">
            <a:solidFill>
              <a:srgbClr val="1F3E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타원 70"/>
          <p:cNvSpPr/>
          <p:nvPr/>
        </p:nvSpPr>
        <p:spPr>
          <a:xfrm>
            <a:off x="10457921" y="6091227"/>
            <a:ext cx="371622" cy="371622"/>
          </a:xfrm>
          <a:prstGeom prst="ellipse">
            <a:avLst/>
          </a:prstGeom>
          <a:noFill/>
          <a:ln w="76200">
            <a:solidFill>
              <a:srgbClr val="1F3E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타원 71"/>
          <p:cNvSpPr/>
          <p:nvPr/>
        </p:nvSpPr>
        <p:spPr>
          <a:xfrm>
            <a:off x="11381873" y="6072171"/>
            <a:ext cx="371622" cy="371622"/>
          </a:xfrm>
          <a:prstGeom prst="ellipse">
            <a:avLst/>
          </a:prstGeom>
          <a:noFill/>
          <a:ln w="76200">
            <a:solidFill>
              <a:srgbClr val="1F3E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A3A761F4-84B6-4FA3-B1DB-EF171FA2937E}"/>
              </a:ext>
            </a:extLst>
          </p:cNvPr>
          <p:cNvGrpSpPr/>
          <p:nvPr/>
        </p:nvGrpSpPr>
        <p:grpSpPr>
          <a:xfrm>
            <a:off x="7516504" y="1594818"/>
            <a:ext cx="5054459" cy="600165"/>
            <a:chOff x="7516504" y="1594818"/>
            <a:chExt cx="5054459" cy="600165"/>
          </a:xfrm>
        </p:grpSpPr>
        <p:sp>
          <p:nvSpPr>
            <p:cNvPr id="7" name="TextBox 6"/>
            <p:cNvSpPr txBox="1"/>
            <p:nvPr/>
          </p:nvSpPr>
          <p:spPr>
            <a:xfrm>
              <a:off x="7516504" y="1594818"/>
              <a:ext cx="5054459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300" b="1" dirty="0">
                  <a:latin typeface="Y유니버스 B" panose="02000800000000000000" pitchFamily="50" charset="-127"/>
                  <a:ea typeface="Y유니버스 B" panose="02000800000000000000" pitchFamily="50" charset="-127"/>
                </a:rPr>
                <a:t>국제 향수시장 규모 및 현황</a:t>
              </a:r>
            </a:p>
          </p:txBody>
        </p:sp>
        <p:grpSp>
          <p:nvGrpSpPr>
            <p:cNvPr id="23" name="그룹 3">
              <a:extLst>
                <a:ext uri="{FF2B5EF4-FFF2-40B4-BE49-F238E27FC236}">
                  <a16:creationId xmlns:a16="http://schemas.microsoft.com/office/drawing/2014/main" id="{A2CD530A-8058-4778-8BBE-C35694290398}"/>
                </a:ext>
              </a:extLst>
            </p:cNvPr>
            <p:cNvGrpSpPr/>
            <p:nvPr/>
          </p:nvGrpSpPr>
          <p:grpSpPr>
            <a:xfrm rot="10800000" flipV="1">
              <a:off x="7635717" y="2148071"/>
              <a:ext cx="4206076" cy="46912"/>
              <a:chOff x="876299" y="849630"/>
              <a:chExt cx="1647825" cy="45720"/>
            </a:xfrm>
          </p:grpSpPr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51EAF0EC-6CBF-4113-B509-E6EEA600D044}"/>
                  </a:ext>
                </a:extLst>
              </p:cNvPr>
              <p:cNvSpPr/>
              <p:nvPr/>
            </p:nvSpPr>
            <p:spPr>
              <a:xfrm>
                <a:off x="1695449" y="849630"/>
                <a:ext cx="828675" cy="45719"/>
              </a:xfrm>
              <a:prstGeom prst="rect">
                <a:avLst/>
              </a:prstGeom>
              <a:blipFill>
                <a:blip r:embed="rId7" cstate="print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E94AD307-2729-4F63-BA60-9C99E055E2E7}"/>
                  </a:ext>
                </a:extLst>
              </p:cNvPr>
              <p:cNvSpPr/>
              <p:nvPr/>
            </p:nvSpPr>
            <p:spPr>
              <a:xfrm>
                <a:off x="876299" y="849631"/>
                <a:ext cx="828675" cy="45719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</p:grpSp>
      <p:sp>
        <p:nvSpPr>
          <p:cNvPr id="27" name="타원 26">
            <a:extLst>
              <a:ext uri="{FF2B5EF4-FFF2-40B4-BE49-F238E27FC236}">
                <a16:creationId xmlns:a16="http://schemas.microsoft.com/office/drawing/2014/main" id="{61B78856-62E7-4BF3-A03A-C8D9AF9888A5}"/>
              </a:ext>
            </a:extLst>
          </p:cNvPr>
          <p:cNvSpPr/>
          <p:nvPr/>
        </p:nvSpPr>
        <p:spPr>
          <a:xfrm>
            <a:off x="7716168" y="6106990"/>
            <a:ext cx="371622" cy="371622"/>
          </a:xfrm>
          <a:prstGeom prst="ellipse">
            <a:avLst/>
          </a:prstGeom>
          <a:noFill/>
          <a:ln w="76200">
            <a:solidFill>
              <a:srgbClr val="1F3E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62A6864E-C2A0-400A-8467-A04B22517409}"/>
              </a:ext>
            </a:extLst>
          </p:cNvPr>
          <p:cNvSpPr/>
          <p:nvPr/>
        </p:nvSpPr>
        <p:spPr>
          <a:xfrm>
            <a:off x="8640120" y="6102222"/>
            <a:ext cx="371622" cy="371622"/>
          </a:xfrm>
          <a:prstGeom prst="ellipse">
            <a:avLst/>
          </a:prstGeom>
          <a:noFill/>
          <a:ln w="76200">
            <a:solidFill>
              <a:srgbClr val="1F3E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F98720B4-AE7D-483E-AB5B-1000295A5C44}"/>
              </a:ext>
            </a:extLst>
          </p:cNvPr>
          <p:cNvSpPr/>
          <p:nvPr/>
        </p:nvSpPr>
        <p:spPr>
          <a:xfrm>
            <a:off x="3406839" y="325211"/>
            <a:ext cx="371622" cy="371622"/>
          </a:xfrm>
          <a:prstGeom prst="ellipse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9955C3F2-F1C3-4041-941B-B84D8B2C2BBA}"/>
              </a:ext>
            </a:extLst>
          </p:cNvPr>
          <p:cNvSpPr/>
          <p:nvPr/>
        </p:nvSpPr>
        <p:spPr>
          <a:xfrm>
            <a:off x="4330791" y="320443"/>
            <a:ext cx="371622" cy="371622"/>
          </a:xfrm>
          <a:prstGeom prst="ellipse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2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2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직선 연결선 31"/>
          <p:cNvCxnSpPr/>
          <p:nvPr/>
        </p:nvCxnSpPr>
        <p:spPr>
          <a:xfrm>
            <a:off x="565532" y="1903413"/>
            <a:ext cx="2157413" cy="1588"/>
          </a:xfrm>
          <a:prstGeom prst="lin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2" name="Picture 8">
            <a:extLst>
              <a:ext uri="{FF2B5EF4-FFF2-40B4-BE49-F238E27FC236}">
                <a16:creationId xmlns:a16="http://schemas.microsoft.com/office/drawing/2014/main" id="{2D888F40-1BE7-4996-AD25-641EC174A7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34" r="6576"/>
          <a:stretch/>
        </p:blipFill>
        <p:spPr bwMode="auto">
          <a:xfrm>
            <a:off x="3012626" y="1554155"/>
            <a:ext cx="2865155" cy="1924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45F8B608-792C-409A-B2FA-59A420E335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882"/>
          <a:stretch/>
        </p:blipFill>
        <p:spPr bwMode="auto">
          <a:xfrm>
            <a:off x="3012625" y="3538444"/>
            <a:ext cx="2865155" cy="2704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B95CBE86-EBBB-4CFE-AFE4-C44EC66002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26" r="22138" b="17675"/>
          <a:stretch/>
        </p:blipFill>
        <p:spPr bwMode="auto">
          <a:xfrm>
            <a:off x="494068" y="1554155"/>
            <a:ext cx="2447095" cy="4689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14B19543-DA72-479A-81CB-471CC670435B}"/>
              </a:ext>
            </a:extLst>
          </p:cNvPr>
          <p:cNvGrpSpPr/>
          <p:nvPr/>
        </p:nvGrpSpPr>
        <p:grpSpPr>
          <a:xfrm>
            <a:off x="6096000" y="1554155"/>
            <a:ext cx="5576315" cy="5244998"/>
            <a:chOff x="6096000" y="1554155"/>
            <a:chExt cx="5410057" cy="5244998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AFA44852-861A-4C64-A248-15E47CE33067}"/>
                </a:ext>
              </a:extLst>
            </p:cNvPr>
            <p:cNvGrpSpPr/>
            <p:nvPr/>
          </p:nvGrpSpPr>
          <p:grpSpPr>
            <a:xfrm>
              <a:off x="6096000" y="1554155"/>
              <a:ext cx="5410057" cy="5244998"/>
              <a:chOff x="6096000" y="1554155"/>
              <a:chExt cx="5410057" cy="5244998"/>
            </a:xfrm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43E0A7A8-0B2E-48A3-AFA5-C802F87FF04A}"/>
                  </a:ext>
                </a:extLst>
              </p:cNvPr>
              <p:cNvSpPr/>
              <p:nvPr/>
            </p:nvSpPr>
            <p:spPr>
              <a:xfrm>
                <a:off x="6096000" y="1554155"/>
                <a:ext cx="5410057" cy="4689217"/>
              </a:xfrm>
              <a:prstGeom prst="rect">
                <a:avLst/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4" name="그룹 3">
                <a:extLst>
                  <a:ext uri="{FF2B5EF4-FFF2-40B4-BE49-F238E27FC236}">
                    <a16:creationId xmlns:a16="http://schemas.microsoft.com/office/drawing/2014/main" id="{4BA07C3F-E787-4CB4-9D7E-E0FC3C73CE8B}"/>
                  </a:ext>
                </a:extLst>
              </p:cNvPr>
              <p:cNvGrpSpPr/>
              <p:nvPr/>
            </p:nvGrpSpPr>
            <p:grpSpPr>
              <a:xfrm>
                <a:off x="6759620" y="3071383"/>
                <a:ext cx="4370883" cy="3727770"/>
                <a:chOff x="6759620" y="3071383"/>
                <a:chExt cx="4370883" cy="3727770"/>
              </a:xfrm>
            </p:grpSpPr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2B0A66AC-B33C-431B-8562-C50895C22975}"/>
                    </a:ext>
                  </a:extLst>
                </p:cNvPr>
                <p:cNvSpPr txBox="1"/>
                <p:nvPr/>
              </p:nvSpPr>
              <p:spPr>
                <a:xfrm>
                  <a:off x="6759620" y="3429000"/>
                  <a:ext cx="4370883" cy="33701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fontAlgn="base">
                    <a:lnSpc>
                      <a:spcPct val="150000"/>
                    </a:lnSpc>
                  </a:pPr>
                  <a:r>
                    <a:rPr lang="ko-KR" altLang="en-US" sz="2400" dirty="0" err="1">
                      <a:solidFill>
                        <a:schemeClr val="bg1"/>
                      </a:solidFill>
                      <a:latin typeface="Y유니버스 B" panose="02000800000000000000" pitchFamily="50" charset="-127"/>
                      <a:ea typeface="Y유니버스 B" panose="02000800000000000000" pitchFamily="50" charset="-127"/>
                    </a:rPr>
                    <a:t>니치향수는</a:t>
                  </a:r>
                  <a:r>
                    <a:rPr lang="ko-KR" altLang="en-US" sz="2400" dirty="0">
                      <a:solidFill>
                        <a:schemeClr val="bg1"/>
                      </a:solidFill>
                      <a:latin typeface="Y유니버스 B" panose="02000800000000000000" pitchFamily="50" charset="-127"/>
                      <a:ea typeface="Y유니버스 B" panose="02000800000000000000" pitchFamily="50" charset="-127"/>
                    </a:rPr>
                    <a:t> 프리미엄 향수로</a:t>
                  </a:r>
                  <a:r>
                    <a:rPr lang="en-US" altLang="ko-KR" sz="2400" dirty="0">
                      <a:solidFill>
                        <a:schemeClr val="bg1"/>
                      </a:solidFill>
                      <a:latin typeface="Y유니버스 B" panose="02000800000000000000" pitchFamily="50" charset="-127"/>
                      <a:ea typeface="Y유니버스 B" panose="02000800000000000000" pitchFamily="50" charset="-127"/>
                    </a:rPr>
                    <a:t>, </a:t>
                  </a:r>
                  <a:r>
                    <a:rPr lang="ko-KR" altLang="en-US" sz="2400" dirty="0">
                      <a:solidFill>
                        <a:schemeClr val="bg1"/>
                      </a:solidFill>
                      <a:latin typeface="Y유니버스 B" panose="02000800000000000000" pitchFamily="50" charset="-127"/>
                      <a:ea typeface="Y유니버스 B" panose="02000800000000000000" pitchFamily="50" charset="-127"/>
                    </a:rPr>
                    <a:t>소량을 생산하고 </a:t>
                  </a:r>
                  <a:r>
                    <a:rPr lang="ko-KR" altLang="en-US" sz="2400" dirty="0" err="1">
                      <a:solidFill>
                        <a:schemeClr val="bg1"/>
                      </a:solidFill>
                      <a:latin typeface="Y유니버스 B" panose="02000800000000000000" pitchFamily="50" charset="-127"/>
                      <a:ea typeface="Y유니버스 B" panose="02000800000000000000" pitchFamily="50" charset="-127"/>
                    </a:rPr>
                    <a:t>천연향료를</a:t>
                  </a:r>
                  <a:r>
                    <a:rPr lang="en-US" altLang="ko-KR" sz="2400" dirty="0">
                      <a:solidFill>
                        <a:schemeClr val="bg1"/>
                      </a:solidFill>
                      <a:latin typeface="Y유니버스 B" panose="02000800000000000000" pitchFamily="50" charset="-127"/>
                      <a:ea typeface="Y유니버스 B" panose="02000800000000000000" pitchFamily="50" charset="-127"/>
                    </a:rPr>
                    <a:t> </a:t>
                  </a:r>
                  <a:r>
                    <a:rPr lang="ko-KR" altLang="en-US" sz="2400" dirty="0">
                      <a:solidFill>
                        <a:schemeClr val="bg1"/>
                      </a:solidFill>
                      <a:latin typeface="Y유니버스 B" panose="02000800000000000000" pitchFamily="50" charset="-127"/>
                      <a:ea typeface="Y유니버스 B" panose="02000800000000000000" pitchFamily="50" charset="-127"/>
                    </a:rPr>
                    <a:t>주로 사용한다</a:t>
                  </a:r>
                  <a:r>
                    <a:rPr lang="en-US" altLang="ko-KR" sz="2400" dirty="0">
                      <a:solidFill>
                        <a:schemeClr val="bg1"/>
                      </a:solidFill>
                      <a:latin typeface="Y유니버스 B" panose="02000800000000000000" pitchFamily="50" charset="-127"/>
                      <a:ea typeface="Y유니버스 B" panose="02000800000000000000" pitchFamily="50" charset="-127"/>
                    </a:rPr>
                    <a:t>. </a:t>
                  </a:r>
                </a:p>
                <a:p>
                  <a:pPr fontAlgn="base">
                    <a:lnSpc>
                      <a:spcPct val="150000"/>
                    </a:lnSpc>
                  </a:pPr>
                  <a:r>
                    <a:rPr lang="ko-KR" altLang="en-US" sz="2400" dirty="0">
                      <a:solidFill>
                        <a:schemeClr val="bg1"/>
                      </a:solidFill>
                      <a:latin typeface="Y유니버스 B" panose="02000800000000000000" pitchFamily="50" charset="-127"/>
                      <a:ea typeface="Y유니버스 B" panose="02000800000000000000" pitchFamily="50" charset="-127"/>
                    </a:rPr>
                    <a:t>전문 </a:t>
                  </a:r>
                  <a:r>
                    <a:rPr lang="ko-KR" altLang="en-US" sz="2400" dirty="0" err="1">
                      <a:solidFill>
                        <a:schemeClr val="bg1"/>
                      </a:solidFill>
                      <a:latin typeface="Y유니버스 B" panose="02000800000000000000" pitchFamily="50" charset="-127"/>
                      <a:ea typeface="Y유니버스 B" panose="02000800000000000000" pitchFamily="50" charset="-127"/>
                    </a:rPr>
                    <a:t>조향사가</a:t>
                  </a:r>
                  <a:r>
                    <a:rPr lang="ko-KR" altLang="en-US" sz="2400" dirty="0">
                      <a:solidFill>
                        <a:schemeClr val="bg1"/>
                      </a:solidFill>
                      <a:latin typeface="Y유니버스 B" panose="02000800000000000000" pitchFamily="50" charset="-127"/>
                      <a:ea typeface="Y유니버스 B" panose="02000800000000000000" pitchFamily="50" charset="-127"/>
                    </a:rPr>
                    <a:t> 복잡하게 </a:t>
                  </a:r>
                  <a:r>
                    <a:rPr lang="ko-KR" altLang="en-US" sz="2400" dirty="0" err="1">
                      <a:solidFill>
                        <a:schemeClr val="bg1"/>
                      </a:solidFill>
                      <a:latin typeface="Y유니버스 B" panose="02000800000000000000" pitchFamily="50" charset="-127"/>
                      <a:ea typeface="Y유니버스 B" panose="02000800000000000000" pitchFamily="50" charset="-127"/>
                    </a:rPr>
                    <a:t>조향하여</a:t>
                  </a:r>
                  <a:endParaRPr lang="en-US" altLang="ko-KR" sz="2400" dirty="0">
                    <a:solidFill>
                      <a:schemeClr val="bg1"/>
                    </a:solidFill>
                    <a:latin typeface="Y유니버스 B" panose="02000800000000000000" pitchFamily="50" charset="-127"/>
                    <a:ea typeface="Y유니버스 B" panose="02000800000000000000" pitchFamily="50" charset="-127"/>
                  </a:endParaRPr>
                </a:p>
                <a:p>
                  <a:pPr fontAlgn="base">
                    <a:lnSpc>
                      <a:spcPct val="150000"/>
                    </a:lnSpc>
                  </a:pPr>
                  <a:r>
                    <a:rPr lang="ko-KR" altLang="en-US" sz="2400" dirty="0" err="1">
                      <a:solidFill>
                        <a:schemeClr val="bg1"/>
                      </a:solidFill>
                      <a:latin typeface="Y유니버스 B" panose="02000800000000000000" pitchFamily="50" charset="-127"/>
                      <a:ea typeface="Y유니버스 B" panose="02000800000000000000" pitchFamily="50" charset="-127"/>
                    </a:rPr>
                    <a:t>조향사의</a:t>
                  </a:r>
                  <a:r>
                    <a:rPr lang="ko-KR" altLang="en-US" sz="2400" dirty="0">
                      <a:solidFill>
                        <a:schemeClr val="bg1"/>
                      </a:solidFill>
                      <a:latin typeface="Y유니버스 B" panose="02000800000000000000" pitchFamily="50" charset="-127"/>
                      <a:ea typeface="Y유니버스 B" panose="02000800000000000000" pitchFamily="50" charset="-127"/>
                    </a:rPr>
                    <a:t> 역할이 매우 크다</a:t>
                  </a:r>
                  <a:r>
                    <a:rPr lang="en-US" altLang="ko-KR" sz="2400" dirty="0">
                      <a:solidFill>
                        <a:schemeClr val="bg1"/>
                      </a:solidFill>
                      <a:latin typeface="Y유니버스 B" panose="02000800000000000000" pitchFamily="50" charset="-127"/>
                      <a:ea typeface="Y유니버스 B" panose="02000800000000000000" pitchFamily="50" charset="-127"/>
                    </a:rPr>
                    <a:t>.</a:t>
                  </a:r>
                  <a:r>
                    <a:rPr lang="ko-KR" altLang="en-US" sz="2400" dirty="0">
                      <a:solidFill>
                        <a:schemeClr val="bg1"/>
                      </a:solidFill>
                      <a:latin typeface="Y유니버스 B" panose="02000800000000000000" pitchFamily="50" charset="-127"/>
                      <a:ea typeface="Y유니버스 B" panose="02000800000000000000" pitchFamily="50" charset="-127"/>
                    </a:rPr>
                    <a:t> </a:t>
                  </a:r>
                  <a:endParaRPr lang="en-US" altLang="ko-KR" sz="2400" dirty="0">
                    <a:solidFill>
                      <a:schemeClr val="bg1"/>
                    </a:solidFill>
                    <a:latin typeface="Y유니버스 B" panose="02000800000000000000" pitchFamily="50" charset="-127"/>
                    <a:ea typeface="Y유니버스 B" panose="02000800000000000000" pitchFamily="50" charset="-127"/>
                  </a:endParaRPr>
                </a:p>
                <a:p>
                  <a:pPr fontAlgn="base">
                    <a:lnSpc>
                      <a:spcPct val="150000"/>
                    </a:lnSpc>
                  </a:pPr>
                  <a:br>
                    <a:rPr lang="ko-KR" altLang="en-US" sz="2400" dirty="0">
                      <a:solidFill>
                        <a:schemeClr val="bg1"/>
                      </a:solidFill>
                      <a:latin typeface="Y유니버스 B" panose="02000800000000000000" pitchFamily="50" charset="-127"/>
                      <a:ea typeface="Y유니버스 B" panose="02000800000000000000" pitchFamily="50" charset="-127"/>
                    </a:rPr>
                  </a:br>
                  <a:endParaRPr lang="ko-KR" altLang="en-US" sz="2400" b="1" dirty="0">
                    <a:solidFill>
                      <a:schemeClr val="bg1"/>
                    </a:solidFill>
                    <a:latin typeface="Y유니버스 B" panose="02000800000000000000" pitchFamily="50" charset="-127"/>
                    <a:ea typeface="Y유니버스 B" panose="02000800000000000000" pitchFamily="50" charset="-127"/>
                  </a:endParaRPr>
                </a:p>
              </p:txBody>
            </p:sp>
            <p:cxnSp>
              <p:nvCxnSpPr>
                <p:cNvPr id="22" name="직선 연결선 21">
                  <a:extLst>
                    <a:ext uri="{FF2B5EF4-FFF2-40B4-BE49-F238E27FC236}">
                      <a16:creationId xmlns:a16="http://schemas.microsoft.com/office/drawing/2014/main" id="{AA7E06B3-BCF0-4F14-9A31-491E665F5BD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882850" y="3071383"/>
                  <a:ext cx="3852138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A7D087E9-1B73-48A3-AF91-651F9FDD49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-20000"/>
                      </a14:imgEffect>
                    </a14:imgLayer>
                  </a14:imgProps>
                </a:ext>
              </a:extLst>
            </a:blip>
            <a:srcRect l="28284" t="14390" r="28977" b="26324"/>
            <a:stretch/>
          </p:blipFill>
          <p:spPr>
            <a:xfrm>
              <a:off x="8218555" y="1744169"/>
              <a:ext cx="1181270" cy="1146726"/>
            </a:xfrm>
            <a:prstGeom prst="rect">
              <a:avLst/>
            </a:prstGeom>
          </p:spPr>
        </p:pic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47677178-6AC1-4D03-9F01-5B844ED146F5}"/>
              </a:ext>
            </a:extLst>
          </p:cNvPr>
          <p:cNvGrpSpPr/>
          <p:nvPr/>
        </p:nvGrpSpPr>
        <p:grpSpPr>
          <a:xfrm>
            <a:off x="420340" y="366043"/>
            <a:ext cx="11251975" cy="686516"/>
            <a:chOff x="420340" y="366043"/>
            <a:chExt cx="11251975" cy="686516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0932C0C5-67AE-41B5-BAA6-6206F722AD17}"/>
                </a:ext>
              </a:extLst>
            </p:cNvPr>
            <p:cNvGrpSpPr/>
            <p:nvPr/>
          </p:nvGrpSpPr>
          <p:grpSpPr>
            <a:xfrm>
              <a:off x="420340" y="366043"/>
              <a:ext cx="11251975" cy="686516"/>
              <a:chOff x="420340" y="366043"/>
              <a:chExt cx="11251975" cy="686516"/>
            </a:xfrm>
          </p:grpSpPr>
          <p:grpSp>
            <p:nvGrpSpPr>
              <p:cNvPr id="2" name="그룹 3"/>
              <p:cNvGrpSpPr/>
              <p:nvPr/>
            </p:nvGrpSpPr>
            <p:grpSpPr>
              <a:xfrm rot="10800000">
                <a:off x="494068" y="1002962"/>
                <a:ext cx="8272859" cy="45719"/>
                <a:chOff x="876299" y="849630"/>
                <a:chExt cx="1647825" cy="45720"/>
              </a:xfrm>
            </p:grpSpPr>
            <p:sp>
              <p:nvSpPr>
                <p:cNvPr id="5" name="직사각형 4"/>
                <p:cNvSpPr/>
                <p:nvPr/>
              </p:nvSpPr>
              <p:spPr>
                <a:xfrm>
                  <a:off x="1695449" y="849630"/>
                  <a:ext cx="828675" cy="45719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" name="직사각형 5"/>
                <p:cNvSpPr/>
                <p:nvPr/>
              </p:nvSpPr>
              <p:spPr>
                <a:xfrm>
                  <a:off x="876299" y="849631"/>
                  <a:ext cx="828675" cy="45719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7" name="TextBox 6"/>
              <p:cNvSpPr txBox="1"/>
              <p:nvPr/>
            </p:nvSpPr>
            <p:spPr>
              <a:xfrm>
                <a:off x="420340" y="366043"/>
                <a:ext cx="4186248" cy="6001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3300" b="1" dirty="0" err="1">
                    <a:latin typeface="Y유니버스 B" panose="02000800000000000000" pitchFamily="50" charset="-127"/>
                    <a:ea typeface="Y유니버스 B" panose="02000800000000000000" pitchFamily="50" charset="-127"/>
                  </a:rPr>
                  <a:t>니치향수란</a:t>
                </a:r>
                <a:r>
                  <a:rPr lang="en-US" altLang="ko-KR" sz="3300" b="1" dirty="0">
                    <a:latin typeface="Y유니버스 B" panose="02000800000000000000" pitchFamily="50" charset="-127"/>
                    <a:ea typeface="Y유니버스 B" panose="02000800000000000000" pitchFamily="50" charset="-127"/>
                  </a:rPr>
                  <a:t>?</a:t>
                </a:r>
                <a:endParaRPr lang="ko-KR" altLang="en-US" sz="33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Y유니버스 B" panose="02000800000000000000" pitchFamily="50" charset="-127"/>
                  <a:ea typeface="Y유니버스 B" panose="02000800000000000000" pitchFamily="50" charset="-127"/>
                </a:endParaRPr>
              </a:p>
            </p:txBody>
          </p:sp>
          <p:sp>
            <p:nvSpPr>
              <p:cNvPr id="25" name="사각형: 둥근 모서리 24">
                <a:extLst>
                  <a:ext uri="{FF2B5EF4-FFF2-40B4-BE49-F238E27FC236}">
                    <a16:creationId xmlns:a16="http://schemas.microsoft.com/office/drawing/2014/main" id="{0F8F0432-EFBD-4EB3-A2E3-ABEB36433462}"/>
                  </a:ext>
                </a:extLst>
              </p:cNvPr>
              <p:cNvSpPr/>
              <p:nvPr/>
            </p:nvSpPr>
            <p:spPr>
              <a:xfrm>
                <a:off x="9596897" y="670433"/>
                <a:ext cx="2075418" cy="382126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FBCAAA34-A06C-4787-A919-0F912ED45BE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880556" y="715593"/>
              <a:ext cx="1508100" cy="287368"/>
            </a:xfrm>
            <a:prstGeom prst="rect">
              <a:avLst/>
            </a:prstGeom>
          </p:spPr>
        </p:pic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" name="그룹 89"/>
          <p:cNvGrpSpPr/>
          <p:nvPr/>
        </p:nvGrpSpPr>
        <p:grpSpPr>
          <a:xfrm>
            <a:off x="972457" y="-3175"/>
            <a:ext cx="11219543" cy="6858000"/>
            <a:chOff x="972457" y="9525"/>
            <a:chExt cx="11219543" cy="6858000"/>
          </a:xfrm>
        </p:grpSpPr>
        <p:pic>
          <p:nvPicPr>
            <p:cNvPr id="3074" name="Picture 2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972457" y="9525"/>
              <a:ext cx="11219543" cy="6858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3078" name="Picture 6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1528763" y="4462463"/>
              <a:ext cx="10068877" cy="206025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F426671-200A-4F94-A8A4-6FFA7719A09B}"/>
              </a:ext>
            </a:extLst>
          </p:cNvPr>
          <p:cNvSpPr/>
          <p:nvPr/>
        </p:nvSpPr>
        <p:spPr>
          <a:xfrm>
            <a:off x="1234593" y="239712"/>
            <a:ext cx="10765155" cy="6353175"/>
          </a:xfrm>
          <a:prstGeom prst="rect">
            <a:avLst/>
          </a:prstGeom>
          <a:solidFill>
            <a:srgbClr val="F5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510" name="AutoShape 6" descr="https://encrypted-tbn1.gstatic.com/shopping?q=tbn:ANd9GcRLuTPYXHBEGHiC7qMFGuG_BerRD3R0UALLwqJmwI9f0w6c2mIzJE3fjohwNAc33Zk5sl2F66Zt-ECwqfPgQU1xCCBa5oMn1SOQ0kvL0AkFHMEnsUCVhnJ21A&amp;usqp=CAE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1512" name="AutoShape 8" descr="https://encrypted-tbn1.gstatic.com/shopping?q=tbn:ANd9GcRLuTPYXHBEGHiC7qMFGuG_BerRD3R0UALLwqJmwI9f0w6c2mIzJE3fjohwNAc33Zk5sl2F66Zt-ECwqfPgQU1xCCBa5oMn1SOQ0kvL0AkFHMEnsUCVhnJ21A&amp;usqp=CAE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1514" name="AutoShape 10" descr="https://encrypted-tbn1.gstatic.com/shopping?q=tbn:ANd9GcRLuTPYXHBEGHiC7qMFGuG_BerRD3R0UALLwqJmwI9f0w6c2mIzJE3fjohwNAc33Zk5sl2F66Zt-ECwqfPgQU1xCCBa5oMn1SOQ0kvL0AkFHMEnsUCVhnJ21A&amp;usqp=CAE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33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0" y="-12700"/>
            <a:ext cx="972457" cy="68757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2" name="TextBox 41"/>
          <p:cNvSpPr txBox="1"/>
          <p:nvPr/>
        </p:nvSpPr>
        <p:spPr>
          <a:xfrm rot="16200000">
            <a:off x="-762000" y="3200400"/>
            <a:ext cx="2453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b="1" dirty="0">
                <a:solidFill>
                  <a:schemeClr val="bg1"/>
                </a:solidFill>
                <a:latin typeface="+mj-lt"/>
                <a:ea typeface="한컴 윤고딕 230" pitchFamily="18" charset="-127"/>
              </a:rPr>
              <a:t>Smart perfume</a:t>
            </a:r>
            <a:endParaRPr lang="ko-KR" altLang="en-US" b="1" dirty="0">
              <a:solidFill>
                <a:schemeClr val="bg1"/>
              </a:solidFill>
              <a:latin typeface="+mj-lt"/>
              <a:ea typeface="한컴 윤고딕 230" pitchFamily="18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32CF21A-D769-450B-93E6-32D2DF579306}"/>
              </a:ext>
            </a:extLst>
          </p:cNvPr>
          <p:cNvGrpSpPr/>
          <p:nvPr/>
        </p:nvGrpSpPr>
        <p:grpSpPr>
          <a:xfrm>
            <a:off x="1667961" y="357498"/>
            <a:ext cx="4760686" cy="1320492"/>
            <a:chOff x="1667961" y="357498"/>
            <a:chExt cx="4760686" cy="1320492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A3011885-7B6D-4492-A3F3-E079397EDED4}"/>
                </a:ext>
              </a:extLst>
            </p:cNvPr>
            <p:cNvGrpSpPr/>
            <p:nvPr/>
          </p:nvGrpSpPr>
          <p:grpSpPr>
            <a:xfrm>
              <a:off x="1667961" y="357498"/>
              <a:ext cx="4760686" cy="1015663"/>
              <a:chOff x="3934911" y="205098"/>
              <a:chExt cx="4760686" cy="1015663"/>
            </a:xfrm>
          </p:grpSpPr>
          <p:grpSp>
            <p:nvGrpSpPr>
              <p:cNvPr id="34" name="그룹 3"/>
              <p:cNvGrpSpPr/>
              <p:nvPr/>
            </p:nvGrpSpPr>
            <p:grpSpPr>
              <a:xfrm rot="10800000">
                <a:off x="4970915" y="588784"/>
                <a:ext cx="2510993" cy="45719"/>
                <a:chOff x="1151329" y="849630"/>
                <a:chExt cx="1647827" cy="45720"/>
              </a:xfrm>
            </p:grpSpPr>
            <p:sp>
              <p:nvSpPr>
                <p:cNvPr id="35" name="직사각형 34"/>
                <p:cNvSpPr/>
                <p:nvPr/>
              </p:nvSpPr>
              <p:spPr>
                <a:xfrm>
                  <a:off x="1970481" y="849630"/>
                  <a:ext cx="828675" cy="45719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6" name="직사각형 35"/>
                <p:cNvSpPr/>
                <p:nvPr/>
              </p:nvSpPr>
              <p:spPr>
                <a:xfrm>
                  <a:off x="1151329" y="849631"/>
                  <a:ext cx="828675" cy="45719"/>
                </a:xfrm>
                <a:prstGeom prst="rect">
                  <a:avLst/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086EF3C1-BEC4-4583-9361-91BE30D4D25C}"/>
                  </a:ext>
                </a:extLst>
              </p:cNvPr>
              <p:cNvSpPr txBox="1"/>
              <p:nvPr/>
            </p:nvSpPr>
            <p:spPr>
              <a:xfrm>
                <a:off x="3934911" y="205098"/>
                <a:ext cx="4760686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6000" dirty="0">
                    <a:blipFill>
                      <a:blip r:embed="rId6"/>
                      <a:stretch>
                        <a:fillRect/>
                      </a:stretch>
                    </a:blipFill>
                    <a:latin typeface="HY헤드라인M" pitchFamily="18" charset="-127"/>
                    <a:ea typeface="HY헤드라인M" pitchFamily="18" charset="-127"/>
                  </a:rPr>
                  <a:t>0</a:t>
                </a:r>
                <a:r>
                  <a:rPr lang="en-US" altLang="ko-KR" sz="6000" dirty="0">
                    <a:solidFill>
                      <a:schemeClr val="tx2">
                        <a:lumMod val="75000"/>
                      </a:schemeClr>
                    </a:solidFill>
                    <a:latin typeface="HY헤드라인M" pitchFamily="18" charset="-127"/>
                    <a:ea typeface="HY헤드라인M" pitchFamily="18" charset="-127"/>
                  </a:rPr>
                  <a:t>1</a:t>
                </a:r>
                <a:r>
                  <a:rPr lang="ko-KR" altLang="en-US" sz="2800" dirty="0">
                    <a:latin typeface="G마켓 산스 Bold" panose="02000000000000000000" pitchFamily="50" charset="-127"/>
                    <a:ea typeface="G마켓 산스 Bold" panose="02000000000000000000" pitchFamily="50" charset="-127"/>
                  </a:rPr>
                  <a:t>스마트 향수 제품 설명</a:t>
                </a:r>
              </a:p>
            </p:txBody>
          </p: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BD29AB43-D886-4543-A14F-EAA7A680F9B9}"/>
                </a:ext>
              </a:extLst>
            </p:cNvPr>
            <p:cNvSpPr txBox="1"/>
            <p:nvPr/>
          </p:nvSpPr>
          <p:spPr>
            <a:xfrm>
              <a:off x="1741238" y="1247103"/>
              <a:ext cx="365624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200" b="1" dirty="0">
                  <a:latin typeface="+mj-lt"/>
                  <a:ea typeface="HY동녘B" pitchFamily="18" charset="-127"/>
                </a:rPr>
                <a:t>Smart Perfume </a:t>
              </a:r>
              <a:r>
                <a:rPr lang="en-US" altLang="ko-KR" sz="2200" b="1" dirty="0">
                  <a:latin typeface="+mj-lt"/>
                </a:rPr>
                <a:t>Explain</a:t>
              </a:r>
              <a:endParaRPr lang="ko-KR" altLang="en-US" sz="2200" b="1" dirty="0">
                <a:latin typeface="+mj-lt"/>
                <a:ea typeface="HY동녘B" pitchFamily="18" charset="-127"/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C2A6C1C8-5154-40C8-86C7-123EF3247DAE}"/>
              </a:ext>
            </a:extLst>
          </p:cNvPr>
          <p:cNvGrpSpPr/>
          <p:nvPr/>
        </p:nvGrpSpPr>
        <p:grpSpPr>
          <a:xfrm>
            <a:off x="5002721" y="684047"/>
            <a:ext cx="6698613" cy="5442433"/>
            <a:chOff x="5002721" y="684047"/>
            <a:chExt cx="6698613" cy="5442433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FD5CF2F9-1F03-411E-99A8-C7BF6E7B84A4}"/>
                </a:ext>
              </a:extLst>
            </p:cNvPr>
            <p:cNvGrpSpPr/>
            <p:nvPr/>
          </p:nvGrpSpPr>
          <p:grpSpPr>
            <a:xfrm>
              <a:off x="5002721" y="684047"/>
              <a:ext cx="6698613" cy="5442433"/>
              <a:chOff x="5002721" y="684047"/>
              <a:chExt cx="6698613" cy="5442433"/>
            </a:xfrm>
          </p:grpSpPr>
          <p:grpSp>
            <p:nvGrpSpPr>
              <p:cNvPr id="74" name="그룹 73">
                <a:extLst>
                  <a:ext uri="{FF2B5EF4-FFF2-40B4-BE49-F238E27FC236}">
                    <a16:creationId xmlns:a16="http://schemas.microsoft.com/office/drawing/2014/main" id="{B89C7122-B176-4AF0-8B9B-6F658B5FF6DA}"/>
                  </a:ext>
                </a:extLst>
              </p:cNvPr>
              <p:cNvGrpSpPr/>
              <p:nvPr/>
            </p:nvGrpSpPr>
            <p:grpSpPr>
              <a:xfrm>
                <a:off x="5002721" y="684047"/>
                <a:ext cx="6590700" cy="5442433"/>
                <a:chOff x="5080217" y="707783"/>
                <a:chExt cx="6590700" cy="5442433"/>
              </a:xfrm>
            </p:grpSpPr>
            <p:sp>
              <p:nvSpPr>
                <p:cNvPr id="75" name="직사각형 74">
                  <a:extLst>
                    <a:ext uri="{FF2B5EF4-FFF2-40B4-BE49-F238E27FC236}">
                      <a16:creationId xmlns:a16="http://schemas.microsoft.com/office/drawing/2014/main" id="{A747E168-27D2-4CE3-8316-648D606D510D}"/>
                    </a:ext>
                  </a:extLst>
                </p:cNvPr>
                <p:cNvSpPr/>
                <p:nvPr/>
              </p:nvSpPr>
              <p:spPr>
                <a:xfrm>
                  <a:off x="5080217" y="1351973"/>
                  <a:ext cx="6590700" cy="4798243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grpSp>
              <p:nvGrpSpPr>
                <p:cNvPr id="76" name="그룹 75">
                  <a:extLst>
                    <a:ext uri="{FF2B5EF4-FFF2-40B4-BE49-F238E27FC236}">
                      <a16:creationId xmlns:a16="http://schemas.microsoft.com/office/drawing/2014/main" id="{05C772D6-6ECF-4D7C-91C0-70C016F884B8}"/>
                    </a:ext>
                  </a:extLst>
                </p:cNvPr>
                <p:cNvGrpSpPr/>
                <p:nvPr/>
              </p:nvGrpSpPr>
              <p:grpSpPr>
                <a:xfrm>
                  <a:off x="8373019" y="707783"/>
                  <a:ext cx="3297896" cy="848147"/>
                  <a:chOff x="6403639" y="962025"/>
                  <a:chExt cx="3363987" cy="1045416"/>
                </a:xfrm>
                <a:solidFill>
                  <a:schemeClr val="accent4">
                    <a:lumMod val="40000"/>
                    <a:lumOff val="60000"/>
                  </a:schemeClr>
                </a:solidFill>
              </p:grpSpPr>
              <p:sp>
                <p:nvSpPr>
                  <p:cNvPr id="77" name="사각형: 잘린 한쪽 모서리 17">
                    <a:extLst>
                      <a:ext uri="{FF2B5EF4-FFF2-40B4-BE49-F238E27FC236}">
                        <a16:creationId xmlns:a16="http://schemas.microsoft.com/office/drawing/2014/main" id="{B6243BF8-8B65-423A-AE03-F9214EDF9580}"/>
                      </a:ext>
                    </a:extLst>
                  </p:cNvPr>
                  <p:cNvSpPr/>
                  <p:nvPr/>
                </p:nvSpPr>
                <p:spPr>
                  <a:xfrm flipH="1">
                    <a:off x="6428647" y="962025"/>
                    <a:ext cx="3338979" cy="842296"/>
                  </a:xfrm>
                  <a:custGeom>
                    <a:avLst/>
                    <a:gdLst>
                      <a:gd name="connsiteX0" fmla="*/ 0 w 3338979"/>
                      <a:gd name="connsiteY0" fmla="*/ 0 h 1642396"/>
                      <a:gd name="connsiteX1" fmla="*/ 2517781 w 3338979"/>
                      <a:gd name="connsiteY1" fmla="*/ 0 h 1642396"/>
                      <a:gd name="connsiteX2" fmla="*/ 3338979 w 3338979"/>
                      <a:gd name="connsiteY2" fmla="*/ 821198 h 1642396"/>
                      <a:gd name="connsiteX3" fmla="*/ 3338979 w 3338979"/>
                      <a:gd name="connsiteY3" fmla="*/ 1642396 h 1642396"/>
                      <a:gd name="connsiteX4" fmla="*/ 0 w 3338979"/>
                      <a:gd name="connsiteY4" fmla="*/ 1642396 h 1642396"/>
                      <a:gd name="connsiteX5" fmla="*/ 0 w 3338979"/>
                      <a:gd name="connsiteY5" fmla="*/ 0 h 1642396"/>
                      <a:gd name="connsiteX0" fmla="*/ 0 w 3338979"/>
                      <a:gd name="connsiteY0" fmla="*/ 0 h 1642396"/>
                      <a:gd name="connsiteX1" fmla="*/ 2517781 w 3338979"/>
                      <a:gd name="connsiteY1" fmla="*/ 0 h 1642396"/>
                      <a:gd name="connsiteX2" fmla="*/ 3338979 w 3338979"/>
                      <a:gd name="connsiteY2" fmla="*/ 821198 h 1642396"/>
                      <a:gd name="connsiteX3" fmla="*/ 3329454 w 3338979"/>
                      <a:gd name="connsiteY3" fmla="*/ 832771 h 1642396"/>
                      <a:gd name="connsiteX4" fmla="*/ 0 w 3338979"/>
                      <a:gd name="connsiteY4" fmla="*/ 1642396 h 1642396"/>
                      <a:gd name="connsiteX5" fmla="*/ 0 w 3338979"/>
                      <a:gd name="connsiteY5" fmla="*/ 0 h 1642396"/>
                      <a:gd name="connsiteX0" fmla="*/ 0 w 3338979"/>
                      <a:gd name="connsiteY0" fmla="*/ 0 h 966121"/>
                      <a:gd name="connsiteX1" fmla="*/ 2517781 w 3338979"/>
                      <a:gd name="connsiteY1" fmla="*/ 0 h 966121"/>
                      <a:gd name="connsiteX2" fmla="*/ 3338979 w 3338979"/>
                      <a:gd name="connsiteY2" fmla="*/ 821198 h 966121"/>
                      <a:gd name="connsiteX3" fmla="*/ 3329454 w 3338979"/>
                      <a:gd name="connsiteY3" fmla="*/ 832771 h 966121"/>
                      <a:gd name="connsiteX4" fmla="*/ 9525 w 3338979"/>
                      <a:gd name="connsiteY4" fmla="*/ 966121 h 966121"/>
                      <a:gd name="connsiteX5" fmla="*/ 0 w 3338979"/>
                      <a:gd name="connsiteY5" fmla="*/ 0 h 966121"/>
                      <a:gd name="connsiteX0" fmla="*/ 0 w 3338979"/>
                      <a:gd name="connsiteY0" fmla="*/ 0 h 832771"/>
                      <a:gd name="connsiteX1" fmla="*/ 2517781 w 3338979"/>
                      <a:gd name="connsiteY1" fmla="*/ 0 h 832771"/>
                      <a:gd name="connsiteX2" fmla="*/ 3338979 w 3338979"/>
                      <a:gd name="connsiteY2" fmla="*/ 821198 h 832771"/>
                      <a:gd name="connsiteX3" fmla="*/ 3329454 w 3338979"/>
                      <a:gd name="connsiteY3" fmla="*/ 832771 h 832771"/>
                      <a:gd name="connsiteX4" fmla="*/ 0 w 3338979"/>
                      <a:gd name="connsiteY4" fmla="*/ 813721 h 832771"/>
                      <a:gd name="connsiteX5" fmla="*/ 0 w 3338979"/>
                      <a:gd name="connsiteY5" fmla="*/ 0 h 832771"/>
                      <a:gd name="connsiteX0" fmla="*/ 0 w 3338979"/>
                      <a:gd name="connsiteY0" fmla="*/ 0 h 842296"/>
                      <a:gd name="connsiteX1" fmla="*/ 2517781 w 3338979"/>
                      <a:gd name="connsiteY1" fmla="*/ 0 h 842296"/>
                      <a:gd name="connsiteX2" fmla="*/ 3338979 w 3338979"/>
                      <a:gd name="connsiteY2" fmla="*/ 821198 h 842296"/>
                      <a:gd name="connsiteX3" fmla="*/ 3329454 w 3338979"/>
                      <a:gd name="connsiteY3" fmla="*/ 832771 h 842296"/>
                      <a:gd name="connsiteX4" fmla="*/ 0 w 3338979"/>
                      <a:gd name="connsiteY4" fmla="*/ 842296 h 842296"/>
                      <a:gd name="connsiteX5" fmla="*/ 0 w 3338979"/>
                      <a:gd name="connsiteY5" fmla="*/ 0 h 8422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338979" h="842296">
                        <a:moveTo>
                          <a:pt x="0" y="0"/>
                        </a:moveTo>
                        <a:lnTo>
                          <a:pt x="2517781" y="0"/>
                        </a:lnTo>
                        <a:lnTo>
                          <a:pt x="3338979" y="821198"/>
                        </a:lnTo>
                        <a:lnTo>
                          <a:pt x="3329454" y="832771"/>
                        </a:lnTo>
                        <a:lnTo>
                          <a:pt x="0" y="842296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78" name="사각형: 잘린 한쪽 모서리 17">
                    <a:extLst>
                      <a:ext uri="{FF2B5EF4-FFF2-40B4-BE49-F238E27FC236}">
                        <a16:creationId xmlns:a16="http://schemas.microsoft.com/office/drawing/2014/main" id="{A0E3B2BA-CA24-43EB-9D21-8925082A6CE2}"/>
                      </a:ext>
                    </a:extLst>
                  </p:cNvPr>
                  <p:cNvSpPr/>
                  <p:nvPr/>
                </p:nvSpPr>
                <p:spPr>
                  <a:xfrm flipH="1" flipV="1">
                    <a:off x="6403639" y="1769098"/>
                    <a:ext cx="3363987" cy="238343"/>
                  </a:xfrm>
                  <a:custGeom>
                    <a:avLst/>
                    <a:gdLst>
                      <a:gd name="connsiteX0" fmla="*/ 0 w 3338979"/>
                      <a:gd name="connsiteY0" fmla="*/ 0 h 1642396"/>
                      <a:gd name="connsiteX1" fmla="*/ 2517781 w 3338979"/>
                      <a:gd name="connsiteY1" fmla="*/ 0 h 1642396"/>
                      <a:gd name="connsiteX2" fmla="*/ 3338979 w 3338979"/>
                      <a:gd name="connsiteY2" fmla="*/ 821198 h 1642396"/>
                      <a:gd name="connsiteX3" fmla="*/ 3338979 w 3338979"/>
                      <a:gd name="connsiteY3" fmla="*/ 1642396 h 1642396"/>
                      <a:gd name="connsiteX4" fmla="*/ 0 w 3338979"/>
                      <a:gd name="connsiteY4" fmla="*/ 1642396 h 1642396"/>
                      <a:gd name="connsiteX5" fmla="*/ 0 w 3338979"/>
                      <a:gd name="connsiteY5" fmla="*/ 0 h 1642396"/>
                      <a:gd name="connsiteX0" fmla="*/ 0 w 3338979"/>
                      <a:gd name="connsiteY0" fmla="*/ 0 h 1642396"/>
                      <a:gd name="connsiteX1" fmla="*/ 2517781 w 3338979"/>
                      <a:gd name="connsiteY1" fmla="*/ 0 h 1642396"/>
                      <a:gd name="connsiteX2" fmla="*/ 3338979 w 3338979"/>
                      <a:gd name="connsiteY2" fmla="*/ 821198 h 1642396"/>
                      <a:gd name="connsiteX3" fmla="*/ 3329454 w 3338979"/>
                      <a:gd name="connsiteY3" fmla="*/ 832771 h 1642396"/>
                      <a:gd name="connsiteX4" fmla="*/ 0 w 3338979"/>
                      <a:gd name="connsiteY4" fmla="*/ 1642396 h 1642396"/>
                      <a:gd name="connsiteX5" fmla="*/ 0 w 3338979"/>
                      <a:gd name="connsiteY5" fmla="*/ 0 h 1642396"/>
                      <a:gd name="connsiteX0" fmla="*/ 0 w 3338979"/>
                      <a:gd name="connsiteY0" fmla="*/ 0 h 966121"/>
                      <a:gd name="connsiteX1" fmla="*/ 2517781 w 3338979"/>
                      <a:gd name="connsiteY1" fmla="*/ 0 h 966121"/>
                      <a:gd name="connsiteX2" fmla="*/ 3338979 w 3338979"/>
                      <a:gd name="connsiteY2" fmla="*/ 821198 h 966121"/>
                      <a:gd name="connsiteX3" fmla="*/ 3329454 w 3338979"/>
                      <a:gd name="connsiteY3" fmla="*/ 832771 h 966121"/>
                      <a:gd name="connsiteX4" fmla="*/ 9525 w 3338979"/>
                      <a:gd name="connsiteY4" fmla="*/ 966121 h 966121"/>
                      <a:gd name="connsiteX5" fmla="*/ 0 w 3338979"/>
                      <a:gd name="connsiteY5" fmla="*/ 0 h 966121"/>
                      <a:gd name="connsiteX0" fmla="*/ 0 w 3338979"/>
                      <a:gd name="connsiteY0" fmla="*/ 0 h 832771"/>
                      <a:gd name="connsiteX1" fmla="*/ 2517781 w 3338979"/>
                      <a:gd name="connsiteY1" fmla="*/ 0 h 832771"/>
                      <a:gd name="connsiteX2" fmla="*/ 3338979 w 3338979"/>
                      <a:gd name="connsiteY2" fmla="*/ 821198 h 832771"/>
                      <a:gd name="connsiteX3" fmla="*/ 3329454 w 3338979"/>
                      <a:gd name="connsiteY3" fmla="*/ 832771 h 832771"/>
                      <a:gd name="connsiteX4" fmla="*/ 0 w 3338979"/>
                      <a:gd name="connsiteY4" fmla="*/ 813721 h 832771"/>
                      <a:gd name="connsiteX5" fmla="*/ 0 w 3338979"/>
                      <a:gd name="connsiteY5" fmla="*/ 0 h 832771"/>
                      <a:gd name="connsiteX0" fmla="*/ 0 w 3338979"/>
                      <a:gd name="connsiteY0" fmla="*/ 0 h 842296"/>
                      <a:gd name="connsiteX1" fmla="*/ 2517781 w 3338979"/>
                      <a:gd name="connsiteY1" fmla="*/ 0 h 842296"/>
                      <a:gd name="connsiteX2" fmla="*/ 3338979 w 3338979"/>
                      <a:gd name="connsiteY2" fmla="*/ 821198 h 842296"/>
                      <a:gd name="connsiteX3" fmla="*/ 3329454 w 3338979"/>
                      <a:gd name="connsiteY3" fmla="*/ 832771 h 842296"/>
                      <a:gd name="connsiteX4" fmla="*/ 0 w 3338979"/>
                      <a:gd name="connsiteY4" fmla="*/ 842296 h 842296"/>
                      <a:gd name="connsiteX5" fmla="*/ 0 w 3338979"/>
                      <a:gd name="connsiteY5" fmla="*/ 0 h 8422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338979" h="842296">
                        <a:moveTo>
                          <a:pt x="0" y="0"/>
                        </a:moveTo>
                        <a:lnTo>
                          <a:pt x="2517781" y="0"/>
                        </a:lnTo>
                        <a:lnTo>
                          <a:pt x="3338979" y="821198"/>
                        </a:lnTo>
                        <a:lnTo>
                          <a:pt x="3329454" y="832771"/>
                        </a:lnTo>
                        <a:lnTo>
                          <a:pt x="0" y="842296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</p:grp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10AD6E71-1449-40DD-B44E-B8017A2A1D1E}"/>
                  </a:ext>
                </a:extLst>
              </p:cNvPr>
              <p:cNvSpPr txBox="1"/>
              <p:nvPr/>
            </p:nvSpPr>
            <p:spPr>
              <a:xfrm>
                <a:off x="8667275" y="978137"/>
                <a:ext cx="303405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300" dirty="0">
                    <a:latin typeface="G마켓 산스 Medium" panose="02000000000000000000" pitchFamily="50" charset="-127"/>
                    <a:ea typeface="G마켓 산스 Medium" panose="02000000000000000000" pitchFamily="50" charset="-127"/>
                  </a:rPr>
                  <a:t>제품명 </a:t>
                </a:r>
                <a:r>
                  <a:rPr lang="en-US" altLang="ko-KR" sz="2300" dirty="0">
                    <a:latin typeface="G마켓 산스 Medium" panose="02000000000000000000" pitchFamily="50" charset="-127"/>
                    <a:ea typeface="G마켓 산스 Medium" panose="02000000000000000000" pitchFamily="50" charset="-127"/>
                  </a:rPr>
                  <a:t>: </a:t>
                </a:r>
                <a:r>
                  <a:rPr lang="en-US" altLang="ko-KR" sz="2300" b="1" dirty="0">
                    <a:latin typeface="G마켓 산스 Medium" panose="02000000000000000000" pitchFamily="50" charset="-127"/>
                    <a:ea typeface="G마켓 산스 Medium" panose="02000000000000000000" pitchFamily="50" charset="-127"/>
                  </a:rPr>
                  <a:t>D</a:t>
                </a:r>
                <a:r>
                  <a:rPr lang="ko-KR" altLang="en-US" sz="2300" b="1" dirty="0">
                    <a:latin typeface="G마켓 산스 Medium" panose="02000000000000000000" pitchFamily="50" charset="-127"/>
                    <a:ea typeface="G마켓 산스 Medium" panose="02000000000000000000" pitchFamily="50" charset="-127"/>
                  </a:rPr>
                  <a:t> </a:t>
                </a:r>
                <a:r>
                  <a:rPr lang="en-US" altLang="ko-KR" sz="2300" b="1" dirty="0" err="1">
                    <a:latin typeface="G마켓 산스 Medium" panose="02000000000000000000" pitchFamily="50" charset="-127"/>
                    <a:ea typeface="G마켓 산스 Medium" panose="02000000000000000000" pitchFamily="50" charset="-127"/>
                  </a:rPr>
                  <a:t>Flasche</a:t>
                </a:r>
                <a:endParaRPr lang="ko-KR" altLang="en-US" sz="2300" b="1" dirty="0">
                  <a:latin typeface="G마켓 산스 Medium" panose="02000000000000000000" pitchFamily="50" charset="-127"/>
                  <a:ea typeface="G마켓 산스 Medium" panose="02000000000000000000" pitchFamily="50" charset="-127"/>
                </a:endParaRPr>
              </a:p>
            </p:txBody>
          </p:sp>
        </p:grpSp>
        <p:pic>
          <p:nvPicPr>
            <p:cNvPr id="80" name="그림 79">
              <a:extLst>
                <a:ext uri="{FF2B5EF4-FFF2-40B4-BE49-F238E27FC236}">
                  <a16:creationId xmlns:a16="http://schemas.microsoft.com/office/drawing/2014/main" id="{5A82F9E9-9EFD-4971-B53A-4537CCB926D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019" t="7980" r="23129" b="13263"/>
            <a:stretch/>
          </p:blipFill>
          <p:spPr>
            <a:xfrm>
              <a:off x="5563486" y="1553003"/>
              <a:ext cx="4463415" cy="4559946"/>
            </a:xfrm>
            <a:prstGeom prst="rect">
              <a:avLst/>
            </a:prstGeom>
          </p:spPr>
        </p:pic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D6AD264A-D2E0-4BD9-A859-846131832402}"/>
              </a:ext>
            </a:extLst>
          </p:cNvPr>
          <p:cNvGrpSpPr/>
          <p:nvPr/>
        </p:nvGrpSpPr>
        <p:grpSpPr>
          <a:xfrm>
            <a:off x="7870448" y="2606054"/>
            <a:ext cx="1895022" cy="2684951"/>
            <a:chOff x="8201251" y="2437991"/>
            <a:chExt cx="1895022" cy="2684951"/>
          </a:xfrm>
        </p:grpSpPr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97814C84-0E9D-4242-8A08-33664668A291}"/>
                </a:ext>
              </a:extLst>
            </p:cNvPr>
            <p:cNvSpPr/>
            <p:nvPr/>
          </p:nvSpPr>
          <p:spPr>
            <a:xfrm>
              <a:off x="8401050" y="2437991"/>
              <a:ext cx="1495425" cy="1829209"/>
            </a:xfrm>
            <a:prstGeom prst="rect">
              <a:avLst/>
            </a:prstGeom>
            <a:noFill/>
            <a:ln w="38100">
              <a:solidFill>
                <a:srgbClr val="1F3E6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15A499D0-1DDE-4C9E-A50F-F8169842D29F}"/>
                </a:ext>
              </a:extLst>
            </p:cNvPr>
            <p:cNvSpPr txBox="1"/>
            <p:nvPr/>
          </p:nvSpPr>
          <p:spPr>
            <a:xfrm>
              <a:off x="8201251" y="4278480"/>
              <a:ext cx="1895022" cy="8444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700" dirty="0">
                  <a:solidFill>
                    <a:srgbClr val="1F3E6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배합된 향수가</a:t>
              </a:r>
              <a:endParaRPr lang="en-US" altLang="ko-KR" sz="1700" dirty="0">
                <a:solidFill>
                  <a:srgbClr val="1F3E6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700" dirty="0">
                  <a:solidFill>
                    <a:srgbClr val="1F3E6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 배출되는 배출구</a:t>
              </a:r>
              <a:endParaRPr lang="en-US" altLang="ko-KR" sz="1700" dirty="0">
                <a:solidFill>
                  <a:srgbClr val="1F3E6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</p:grpSp>
      <p:pic>
        <p:nvPicPr>
          <p:cNvPr id="62" name="그림 61">
            <a:extLst>
              <a:ext uri="{FF2B5EF4-FFF2-40B4-BE49-F238E27FC236}">
                <a16:creationId xmlns:a16="http://schemas.microsoft.com/office/drawing/2014/main" id="{189099DA-348E-4E84-8634-FE95450FA2E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75480">
            <a:off x="9576111" y="4225794"/>
            <a:ext cx="2205644" cy="1655188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9D374DA6-C817-4C7B-9ADE-EF607D8B3292}"/>
              </a:ext>
            </a:extLst>
          </p:cNvPr>
          <p:cNvGrpSpPr/>
          <p:nvPr/>
        </p:nvGrpSpPr>
        <p:grpSpPr>
          <a:xfrm>
            <a:off x="1530031" y="2085976"/>
            <a:ext cx="4314097" cy="3362324"/>
            <a:chOff x="1530031" y="2085976"/>
            <a:chExt cx="4314097" cy="3362324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3273F1B2-01CE-4943-A9F0-AA5DD6707724}"/>
                </a:ext>
              </a:extLst>
            </p:cNvPr>
            <p:cNvGrpSpPr/>
            <p:nvPr/>
          </p:nvGrpSpPr>
          <p:grpSpPr>
            <a:xfrm>
              <a:off x="1530031" y="2085976"/>
              <a:ext cx="4314097" cy="3362324"/>
              <a:chOff x="1530031" y="2085976"/>
              <a:chExt cx="4314097" cy="3362324"/>
            </a:xfrm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91F104D8-B4A4-419B-93EB-BCED2D6D21FC}"/>
                  </a:ext>
                </a:extLst>
              </p:cNvPr>
              <p:cNvGrpSpPr/>
              <p:nvPr/>
            </p:nvGrpSpPr>
            <p:grpSpPr>
              <a:xfrm>
                <a:off x="1530031" y="2085976"/>
                <a:ext cx="4314097" cy="3362324"/>
                <a:chOff x="1530031" y="2085976"/>
                <a:chExt cx="4314097" cy="3362324"/>
              </a:xfrm>
            </p:grpSpPr>
            <p:sp>
              <p:nvSpPr>
                <p:cNvPr id="6" name="말풍선: 사각형 5">
                  <a:extLst>
                    <a:ext uri="{FF2B5EF4-FFF2-40B4-BE49-F238E27FC236}">
                      <a16:creationId xmlns:a16="http://schemas.microsoft.com/office/drawing/2014/main" id="{BF59D3C7-5683-4E72-AC20-F24259C0D842}"/>
                    </a:ext>
                  </a:extLst>
                </p:cNvPr>
                <p:cNvSpPr/>
                <p:nvPr/>
              </p:nvSpPr>
              <p:spPr>
                <a:xfrm>
                  <a:off x="1857375" y="2085976"/>
                  <a:ext cx="3568679" cy="3362324"/>
                </a:xfrm>
                <a:prstGeom prst="wedgeRectCallout">
                  <a:avLst>
                    <a:gd name="adj1" fmla="val 74229"/>
                    <a:gd name="adj2" fmla="val -34259"/>
                  </a:avLst>
                </a:prstGeom>
                <a:solidFill>
                  <a:schemeClr val="bg1"/>
                </a:solidFill>
                <a:ln w="28575">
                  <a:solidFill>
                    <a:srgbClr val="1F3E6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n w="76200"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FC92B326-DDAC-4B30-89F9-1B3ED764FBFC}"/>
                    </a:ext>
                  </a:extLst>
                </p:cNvPr>
                <p:cNvSpPr txBox="1"/>
                <p:nvPr/>
              </p:nvSpPr>
              <p:spPr>
                <a:xfrm>
                  <a:off x="1530031" y="2162176"/>
                  <a:ext cx="4314097" cy="12368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lnSpc>
                      <a:spcPct val="150000"/>
                    </a:lnSpc>
                  </a:pPr>
                  <a:r>
                    <a:rPr lang="ko-KR" altLang="en-US" sz="1700" dirty="0">
                      <a:latin typeface="G마켓 산스 Light" panose="02000000000000000000" pitchFamily="50" charset="-127"/>
                      <a:ea typeface="G마켓 산스 Light" panose="02000000000000000000" pitchFamily="50" charset="-127"/>
                    </a:rPr>
                    <a:t>향수의 베이스가 되는 알코올과</a:t>
                  </a:r>
                  <a:endParaRPr lang="en-US" altLang="ko-KR" sz="1700" dirty="0">
                    <a:latin typeface="G마켓 산스 Light" panose="02000000000000000000" pitchFamily="50" charset="-127"/>
                    <a:ea typeface="G마켓 산스 Light" panose="02000000000000000000" pitchFamily="50" charset="-127"/>
                  </a:endParaRPr>
                </a:p>
                <a:p>
                  <a:pPr algn="ctr">
                    <a:lnSpc>
                      <a:spcPct val="150000"/>
                    </a:lnSpc>
                  </a:pPr>
                  <a:r>
                    <a:rPr lang="ko-KR" altLang="en-US" sz="1700" dirty="0">
                      <a:solidFill>
                        <a:schemeClr val="accent5">
                          <a:lumMod val="75000"/>
                        </a:schemeClr>
                      </a:solidFill>
                      <a:latin typeface="G마켓 산스 Light" panose="02000000000000000000" pitchFamily="50" charset="-127"/>
                      <a:ea typeface="G마켓 산스 Light" panose="02000000000000000000" pitchFamily="50" charset="-127"/>
                    </a:rPr>
                    <a:t>언제든 원하는 향으로 교체 가능한</a:t>
                  </a:r>
                  <a:endParaRPr lang="en-US" altLang="ko-KR" sz="1700" dirty="0">
                    <a:solidFill>
                      <a:schemeClr val="accent5">
                        <a:lumMod val="75000"/>
                      </a:schemeClr>
                    </a:solidFill>
                    <a:latin typeface="G마켓 산스 Light" panose="02000000000000000000" pitchFamily="50" charset="-127"/>
                    <a:ea typeface="G마켓 산스 Light" panose="02000000000000000000" pitchFamily="50" charset="-127"/>
                  </a:endParaRPr>
                </a:p>
                <a:p>
                  <a:pPr algn="ctr">
                    <a:lnSpc>
                      <a:spcPct val="150000"/>
                    </a:lnSpc>
                  </a:pPr>
                  <a:r>
                    <a:rPr lang="ko-KR" altLang="en-US" sz="1700" dirty="0">
                      <a:solidFill>
                        <a:schemeClr val="accent5">
                          <a:lumMod val="75000"/>
                        </a:schemeClr>
                      </a:solidFill>
                      <a:latin typeface="G마켓 산스 Light" panose="02000000000000000000" pitchFamily="50" charset="-127"/>
                      <a:ea typeface="G마켓 산스 Light" panose="02000000000000000000" pitchFamily="50" charset="-127"/>
                    </a:rPr>
                    <a:t> 향료가 </a:t>
                  </a:r>
                  <a:r>
                    <a:rPr lang="ko-KR" altLang="en-US" sz="1700" dirty="0">
                      <a:latin typeface="G마켓 산스 Light" panose="02000000000000000000" pitchFamily="50" charset="-127"/>
                      <a:ea typeface="G마켓 산스 Light" panose="02000000000000000000" pitchFamily="50" charset="-127"/>
                    </a:rPr>
                    <a:t>들어가 있는 탱크</a:t>
                  </a:r>
                  <a:endParaRPr lang="en-US" altLang="ko-KR" sz="1700" dirty="0">
                    <a:latin typeface="G마켓 산스 Light" panose="02000000000000000000" pitchFamily="50" charset="-127"/>
                    <a:ea typeface="G마켓 산스 Light" panose="02000000000000000000" pitchFamily="50" charset="-127"/>
                  </a:endParaRPr>
                </a:p>
              </p:txBody>
            </p:sp>
          </p:grpSp>
          <p:pic>
            <p:nvPicPr>
              <p:cNvPr id="28" name="그림 27">
                <a:extLst>
                  <a:ext uri="{FF2B5EF4-FFF2-40B4-BE49-F238E27FC236}">
                    <a16:creationId xmlns:a16="http://schemas.microsoft.com/office/drawing/2014/main" id="{F1FB66E0-C838-4A93-82A4-7A58AC48A32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/>
              <a:srcRect t="7685" b="2991"/>
              <a:stretch/>
            </p:blipFill>
            <p:spPr>
              <a:xfrm>
                <a:off x="1938582" y="3458447"/>
                <a:ext cx="3458897" cy="1944891"/>
              </a:xfrm>
              <a:prstGeom prst="rect">
                <a:avLst/>
              </a:prstGeom>
            </p:spPr>
          </p:pic>
        </p:grp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FBF247EB-0632-4BCD-B2B8-C8F6BB346009}"/>
                </a:ext>
              </a:extLst>
            </p:cNvPr>
            <p:cNvSpPr/>
            <p:nvPr/>
          </p:nvSpPr>
          <p:spPr>
            <a:xfrm>
              <a:off x="2071912" y="4796455"/>
              <a:ext cx="1039416" cy="26193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화이트 </a:t>
              </a:r>
              <a:r>
                <a:rPr lang="ko-KR" altLang="en-US" sz="900" dirty="0" err="1">
                  <a:solidFill>
                    <a:schemeClr val="tx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머스크</a:t>
              </a:r>
              <a:endParaRPr lang="ko-KR" altLang="en-US" sz="900" dirty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</p:grpSp>
      <p:sp>
        <p:nvSpPr>
          <p:cNvPr id="44" name="타원 43">
            <a:extLst>
              <a:ext uri="{FF2B5EF4-FFF2-40B4-BE49-F238E27FC236}">
                <a16:creationId xmlns:a16="http://schemas.microsoft.com/office/drawing/2014/main" id="{91CE27FE-EC3A-4694-8AE3-5BD8CF755DF9}"/>
              </a:ext>
            </a:extLst>
          </p:cNvPr>
          <p:cNvSpPr/>
          <p:nvPr/>
        </p:nvSpPr>
        <p:spPr>
          <a:xfrm>
            <a:off x="815275" y="6168503"/>
            <a:ext cx="121285" cy="121285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52FD8F11-E8D4-41D1-B453-439E1F93627B}"/>
              </a:ext>
            </a:extLst>
          </p:cNvPr>
          <p:cNvSpPr/>
          <p:nvPr/>
        </p:nvSpPr>
        <p:spPr>
          <a:xfrm>
            <a:off x="660785" y="6168503"/>
            <a:ext cx="121285" cy="121285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248F139F-285C-4B24-BDA5-E65B6D1FCD0B}"/>
              </a:ext>
            </a:extLst>
          </p:cNvPr>
          <p:cNvSpPr/>
          <p:nvPr/>
        </p:nvSpPr>
        <p:spPr>
          <a:xfrm>
            <a:off x="504942" y="6168502"/>
            <a:ext cx="121285" cy="121285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A47D797-5AAD-410E-A2B5-3E25AE324259}"/>
              </a:ext>
            </a:extLst>
          </p:cNvPr>
          <p:cNvSpPr/>
          <p:nvPr/>
        </p:nvSpPr>
        <p:spPr>
          <a:xfrm>
            <a:off x="352524" y="6168502"/>
            <a:ext cx="121285" cy="121285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B6FA7161-64B6-482B-AFAC-48A38AA12A6D}"/>
              </a:ext>
            </a:extLst>
          </p:cNvPr>
          <p:cNvSpPr/>
          <p:nvPr/>
        </p:nvSpPr>
        <p:spPr>
          <a:xfrm>
            <a:off x="198034" y="6168502"/>
            <a:ext cx="121285" cy="121285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31B634DE-C9A0-48EA-AD74-F07A33CCB961}"/>
              </a:ext>
            </a:extLst>
          </p:cNvPr>
          <p:cNvSpPr/>
          <p:nvPr/>
        </p:nvSpPr>
        <p:spPr>
          <a:xfrm>
            <a:off x="42191" y="6168501"/>
            <a:ext cx="121285" cy="1212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2467539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750"/>
                            </p:stCondLst>
                            <p:childTnLst>
                              <p:par>
                                <p:cTn id="21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3" dur="7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6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0" name="Picture 16"/>
          <p:cNvPicPr>
            <a:picLocks noChangeAspect="1" noChangeArrowheads="1"/>
          </p:cNvPicPr>
          <p:nvPr/>
        </p:nvPicPr>
        <p:blipFill>
          <a:blip r:embed="rId3"/>
          <a:srcRect r="13986"/>
          <a:stretch>
            <a:fillRect/>
          </a:stretch>
        </p:blipFill>
        <p:spPr bwMode="auto">
          <a:xfrm>
            <a:off x="944880" y="0"/>
            <a:ext cx="9147924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28" name="AutoShape 4" descr="향수 일러스트 모음 (샤넬 &amp; 디오르 향수 그림) : 네이버 블로그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32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0"/>
            <a:ext cx="972457" cy="68757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4" name="TextBox 33"/>
          <p:cNvSpPr txBox="1"/>
          <p:nvPr/>
        </p:nvSpPr>
        <p:spPr>
          <a:xfrm rot="16200000">
            <a:off x="-762000" y="3200400"/>
            <a:ext cx="2453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b="1" dirty="0">
                <a:solidFill>
                  <a:schemeClr val="bg1"/>
                </a:solidFill>
                <a:latin typeface="+mj-lt"/>
                <a:ea typeface="한컴 윤고딕 230" pitchFamily="18" charset="-127"/>
              </a:rPr>
              <a:t>Smart</a:t>
            </a:r>
            <a:r>
              <a:rPr lang="en-US" altLang="ko-KR" dirty="0">
                <a:solidFill>
                  <a:schemeClr val="bg1"/>
                </a:solidFill>
                <a:latin typeface="+mj-lt"/>
                <a:ea typeface="한컴 윤고딕 230" pitchFamily="18" charset="-127"/>
              </a:rPr>
              <a:t> </a:t>
            </a:r>
            <a:r>
              <a:rPr lang="en-US" altLang="ko-KR" b="1" dirty="0">
                <a:solidFill>
                  <a:schemeClr val="bg1"/>
                </a:solidFill>
                <a:latin typeface="+mj-lt"/>
                <a:ea typeface="한컴 윤고딕 230" pitchFamily="18" charset="-127"/>
              </a:rPr>
              <a:t>perfume</a:t>
            </a:r>
            <a:endParaRPr lang="ko-KR" altLang="en-US" b="1" dirty="0">
              <a:solidFill>
                <a:schemeClr val="bg1"/>
              </a:solidFill>
              <a:latin typeface="+mj-lt"/>
              <a:ea typeface="한컴 윤고딕 230" pitchFamily="18" charset="-127"/>
            </a:endParaRPr>
          </a:p>
        </p:txBody>
      </p:sp>
      <p:pic>
        <p:nvPicPr>
          <p:cNvPr id="38" name="그림 37" descr="그림1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7655197" y="2372723"/>
            <a:ext cx="7000966" cy="21336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6F01C6CA-B7D0-4F77-B7D6-AFE5DDD22309}"/>
              </a:ext>
            </a:extLst>
          </p:cNvPr>
          <p:cNvGrpSpPr/>
          <p:nvPr/>
        </p:nvGrpSpPr>
        <p:grpSpPr>
          <a:xfrm>
            <a:off x="1407896" y="856336"/>
            <a:ext cx="4760686" cy="1376077"/>
            <a:chOff x="1407896" y="856336"/>
            <a:chExt cx="4760686" cy="1376077"/>
          </a:xfrm>
        </p:grpSpPr>
        <p:grpSp>
          <p:nvGrpSpPr>
            <p:cNvPr id="65" name="그룹 3"/>
            <p:cNvGrpSpPr/>
            <p:nvPr/>
          </p:nvGrpSpPr>
          <p:grpSpPr>
            <a:xfrm rot="10800000">
              <a:off x="2444532" y="1215882"/>
              <a:ext cx="1647825" cy="45720"/>
              <a:chOff x="876299" y="849630"/>
              <a:chExt cx="1647825" cy="45720"/>
            </a:xfrm>
          </p:grpSpPr>
          <p:sp>
            <p:nvSpPr>
              <p:cNvPr id="66" name="직사각형 65"/>
              <p:cNvSpPr/>
              <p:nvPr/>
            </p:nvSpPr>
            <p:spPr>
              <a:xfrm>
                <a:off x="1695449" y="849630"/>
                <a:ext cx="828675" cy="45719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7" name="직사각형 66"/>
              <p:cNvSpPr/>
              <p:nvPr/>
            </p:nvSpPr>
            <p:spPr>
              <a:xfrm>
                <a:off x="876299" y="849631"/>
                <a:ext cx="828675" cy="45719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DC93BA82-3CEA-43A7-85AA-988CE4A14B95}"/>
                </a:ext>
              </a:extLst>
            </p:cNvPr>
            <p:cNvGrpSpPr/>
            <p:nvPr/>
          </p:nvGrpSpPr>
          <p:grpSpPr>
            <a:xfrm>
              <a:off x="1407896" y="856336"/>
              <a:ext cx="4760686" cy="1376077"/>
              <a:chOff x="1407896" y="856336"/>
              <a:chExt cx="4760686" cy="1376077"/>
            </a:xfrm>
          </p:grpSpPr>
          <p:sp>
            <p:nvSpPr>
              <p:cNvPr id="62" name="TextBox 61"/>
              <p:cNvSpPr txBox="1"/>
              <p:nvPr/>
            </p:nvSpPr>
            <p:spPr>
              <a:xfrm>
                <a:off x="1407896" y="856336"/>
                <a:ext cx="4760686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6000" dirty="0">
                    <a:blipFill>
                      <a:blip r:embed="rId5"/>
                      <a:stretch>
                        <a:fillRect/>
                      </a:stretch>
                    </a:blipFill>
                    <a:latin typeface="HY헤드라인M" pitchFamily="18" charset="-127"/>
                    <a:ea typeface="HY헤드라인M" pitchFamily="18" charset="-127"/>
                  </a:rPr>
                  <a:t>0</a:t>
                </a:r>
                <a:r>
                  <a:rPr lang="en-US" altLang="ko-KR" sz="6000" dirty="0">
                    <a:solidFill>
                      <a:schemeClr val="tx2">
                        <a:lumMod val="75000"/>
                      </a:schemeClr>
                    </a:solidFill>
                    <a:latin typeface="HY헤드라인M" pitchFamily="18" charset="-127"/>
                    <a:ea typeface="HY헤드라인M" pitchFamily="18" charset="-127"/>
                  </a:rPr>
                  <a:t>2</a:t>
                </a:r>
                <a:r>
                  <a:rPr lang="ko-KR" altLang="en-US" sz="2800" dirty="0">
                    <a:latin typeface="G마켓 산스 Bold" panose="02000000000000000000" pitchFamily="50" charset="-127"/>
                    <a:ea typeface="G마켓 산스 Bold" panose="02000000000000000000" pitchFamily="50" charset="-127"/>
                  </a:rPr>
                  <a:t>제품 자세히 보기</a:t>
                </a:r>
              </a:p>
            </p:txBody>
          </p:sp>
          <p:sp>
            <p:nvSpPr>
              <p:cNvPr id="80" name="TextBox 79"/>
              <p:cNvSpPr txBox="1"/>
              <p:nvPr/>
            </p:nvSpPr>
            <p:spPr>
              <a:xfrm>
                <a:off x="1458684" y="1770748"/>
                <a:ext cx="246017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latin typeface="+mj-lt"/>
                    <a:ea typeface="HY동녘B" pitchFamily="18" charset="-127"/>
                  </a:rPr>
                  <a:t>Product Details</a:t>
                </a:r>
                <a:endParaRPr lang="ko-KR" altLang="en-US" sz="2400" b="1" dirty="0">
                  <a:latin typeface="+mj-lt"/>
                  <a:ea typeface="HY동녘B" pitchFamily="18" charset="-127"/>
                </a:endParaRPr>
              </a:p>
            </p:txBody>
          </p:sp>
        </p:grpSp>
      </p:grpSp>
      <p:grpSp>
        <p:nvGrpSpPr>
          <p:cNvPr id="45" name="그룹 44"/>
          <p:cNvGrpSpPr/>
          <p:nvPr/>
        </p:nvGrpSpPr>
        <p:grpSpPr>
          <a:xfrm>
            <a:off x="1465942" y="2436905"/>
            <a:ext cx="3715657" cy="3556000"/>
            <a:chOff x="1465942" y="2380343"/>
            <a:chExt cx="3715657" cy="3556000"/>
          </a:xfrm>
        </p:grpSpPr>
        <p:sp>
          <p:nvSpPr>
            <p:cNvPr id="29" name="직사각형 28"/>
            <p:cNvSpPr/>
            <p:nvPr/>
          </p:nvSpPr>
          <p:spPr>
            <a:xfrm>
              <a:off x="1465942" y="2380343"/>
              <a:ext cx="3715657" cy="3556000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1F3E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1640114" y="2570526"/>
              <a:ext cx="2496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latin typeface="한컴 윤고딕 230" pitchFamily="18" charset="-127"/>
                  <a:ea typeface="한컴 윤고딕 230" pitchFamily="18" charset="-127"/>
                </a:rPr>
                <a:t>- </a:t>
              </a:r>
              <a:r>
                <a:rPr lang="ko-KR" altLang="en-US" dirty="0"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제품명 </a:t>
              </a:r>
              <a:r>
                <a:rPr lang="en-US" altLang="ko-KR" dirty="0"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: D</a:t>
              </a:r>
              <a:r>
                <a:rPr lang="ko-KR" altLang="en-US" dirty="0"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 </a:t>
              </a:r>
              <a:r>
                <a:rPr lang="en-US" altLang="ko-KR" dirty="0" err="1"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Flasche</a:t>
              </a:r>
              <a:endPara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1690910" y="2838296"/>
              <a:ext cx="3461660" cy="888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dirty="0" err="1"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높</a:t>
              </a:r>
              <a:r>
                <a:rPr lang="ko-KR" altLang="en-US" dirty="0"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 이 </a:t>
              </a:r>
              <a:r>
                <a:rPr lang="en-US" altLang="ko-KR" dirty="0"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: 28CM   </a:t>
              </a:r>
              <a:r>
                <a:rPr lang="ko-KR" altLang="en-US" dirty="0"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너 비 </a:t>
              </a:r>
              <a:r>
                <a:rPr lang="en-US" altLang="ko-KR" dirty="0"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: 15CM</a:t>
              </a:r>
            </a:p>
            <a:p>
              <a:pPr>
                <a:lnSpc>
                  <a:spcPct val="150000"/>
                </a:lnSpc>
              </a:pPr>
              <a:r>
                <a:rPr lang="ko-KR" altLang="en-US" dirty="0"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무 게 </a:t>
              </a:r>
              <a:r>
                <a:rPr lang="en-US" altLang="ko-KR" dirty="0"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: 1200g   </a:t>
              </a:r>
              <a:r>
                <a:rPr lang="ko-KR" altLang="en-US" dirty="0"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색 상 </a:t>
              </a:r>
              <a:r>
                <a:rPr lang="en-US" altLang="ko-KR" dirty="0"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: White  </a:t>
              </a:r>
              <a:endParaRPr lang="ko-KR" altLang="en-US" dirty="0">
                <a:latin typeface="G마켓 산스 Light" panose="02000000000000000000" pitchFamily="50" charset="-127"/>
                <a:ea typeface="G마켓 산스 Light" panose="02000000000000000000" pitchFamily="50" charset="-127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633605" y="3828088"/>
              <a:ext cx="2496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latin typeface="한컴 윤고딕 230" pitchFamily="18" charset="-127"/>
                  <a:ea typeface="한컴 윤고딕 230" pitchFamily="18" charset="-127"/>
                </a:rPr>
                <a:t>-</a:t>
              </a:r>
              <a:r>
                <a:rPr lang="ko-KR" altLang="en-US" b="1" dirty="0">
                  <a:latin typeface="한컴 윤고딕 230" pitchFamily="18" charset="-127"/>
                  <a:ea typeface="한컴 윤고딕 230" pitchFamily="18" charset="-127"/>
                </a:rPr>
                <a:t> </a:t>
              </a:r>
              <a:r>
                <a:rPr lang="ko-KR" altLang="en-US" dirty="0" err="1"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구성품</a:t>
              </a:r>
              <a:endPara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1640115" y="4238170"/>
              <a:ext cx="1596571" cy="653143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700" dirty="0"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ESP32</a:t>
              </a:r>
            </a:p>
            <a:p>
              <a:pPr algn="ctr"/>
              <a:r>
                <a:rPr lang="en-US" altLang="ko-KR" sz="1700" dirty="0"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 </a:t>
              </a:r>
              <a:r>
                <a:rPr lang="ko-KR" altLang="en-US" sz="1600" dirty="0" err="1"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아두이노</a:t>
              </a:r>
              <a:r>
                <a:rPr lang="ko-KR" altLang="en-US" sz="1600" dirty="0"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 보드</a:t>
              </a:r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3360056" y="4245427"/>
              <a:ext cx="1596571" cy="653143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L298N </a:t>
              </a:r>
              <a:r>
                <a:rPr lang="ko-KR" altLang="en-US" dirty="0"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모터 드라이버</a:t>
              </a: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1632858" y="5014685"/>
              <a:ext cx="1596571" cy="65314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3~5V</a:t>
              </a:r>
            </a:p>
            <a:p>
              <a:pPr algn="ctr"/>
              <a:r>
                <a:rPr lang="ko-KR" altLang="en-US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정류펌프</a:t>
              </a:r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3367315" y="5021943"/>
              <a:ext cx="1596571" cy="653143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5000mAh</a:t>
              </a:r>
            </a:p>
            <a:p>
              <a:pPr algn="ctr"/>
              <a:r>
                <a:rPr lang="ko-KR" altLang="en-US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보조베터리</a:t>
              </a:r>
              <a:endPara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50A26DC2-4618-419D-8DB6-FAF85F5E6D59}"/>
              </a:ext>
            </a:extLst>
          </p:cNvPr>
          <p:cNvGrpSpPr/>
          <p:nvPr/>
        </p:nvGrpSpPr>
        <p:grpSpPr>
          <a:xfrm>
            <a:off x="5669679" y="1343367"/>
            <a:ext cx="5931734" cy="4440679"/>
            <a:chOff x="5679106" y="1343367"/>
            <a:chExt cx="5931734" cy="4440679"/>
          </a:xfrm>
        </p:grpSpPr>
        <p:grpSp>
          <p:nvGrpSpPr>
            <p:cNvPr id="46" name="그룹 45"/>
            <p:cNvGrpSpPr/>
            <p:nvPr/>
          </p:nvGrpSpPr>
          <p:grpSpPr>
            <a:xfrm>
              <a:off x="5679106" y="1343367"/>
              <a:ext cx="5677335" cy="4041433"/>
              <a:chOff x="5679106" y="1343367"/>
              <a:chExt cx="5677335" cy="4041433"/>
            </a:xfrm>
          </p:grpSpPr>
          <p:sp>
            <p:nvSpPr>
              <p:cNvPr id="78" name="직사각형 77"/>
              <p:cNvSpPr/>
              <p:nvPr/>
            </p:nvSpPr>
            <p:spPr>
              <a:xfrm rot="16200000">
                <a:off x="5377536" y="3403600"/>
                <a:ext cx="957943" cy="29028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037" name="Picture 13" descr="Blueprint background. Premium Vector"/>
              <p:cNvPicPr>
                <a:picLocks noChangeAspect="1" noChangeArrowheads="1"/>
              </p:cNvPicPr>
              <p:nvPr/>
            </p:nvPicPr>
            <p:blipFill>
              <a:blip r:embed="rId6"/>
              <a:srcRect/>
              <a:stretch>
                <a:fillRect/>
              </a:stretch>
            </p:blipFill>
            <p:spPr bwMode="auto">
              <a:xfrm>
                <a:off x="6197600" y="1857829"/>
                <a:ext cx="5158841" cy="3526971"/>
              </a:xfrm>
              <a:prstGeom prst="rect">
                <a:avLst/>
              </a:prstGeom>
              <a:noFill/>
            </p:spPr>
          </p:pic>
          <p:grpSp>
            <p:nvGrpSpPr>
              <p:cNvPr id="56" name="그룹 55"/>
              <p:cNvGrpSpPr/>
              <p:nvPr/>
            </p:nvGrpSpPr>
            <p:grpSpPr>
              <a:xfrm>
                <a:off x="6574967" y="1343367"/>
                <a:ext cx="4427654" cy="384627"/>
                <a:chOff x="6284685" y="1430452"/>
                <a:chExt cx="4427654" cy="384627"/>
              </a:xfrm>
            </p:grpSpPr>
            <p:cxnSp>
              <p:nvCxnSpPr>
                <p:cNvPr id="47" name="직선 연결선 46"/>
                <p:cNvCxnSpPr/>
                <p:nvPr/>
              </p:nvCxnSpPr>
              <p:spPr>
                <a:xfrm>
                  <a:off x="6284685" y="1625599"/>
                  <a:ext cx="4426857" cy="1588"/>
                </a:xfrm>
                <a:prstGeom prst="line">
                  <a:avLst/>
                </a:prstGeom>
                <a:ln w="28575">
                  <a:solidFill>
                    <a:schemeClr val="bg1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직선 연결선 48"/>
                <p:cNvCxnSpPr/>
                <p:nvPr/>
              </p:nvCxnSpPr>
              <p:spPr>
                <a:xfrm rot="5400000">
                  <a:off x="10522859" y="1625600"/>
                  <a:ext cx="377371" cy="1588"/>
                </a:xfrm>
                <a:prstGeom prst="line">
                  <a:avLst/>
                </a:prstGeom>
                <a:ln w="2857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직선 연결선 53"/>
                <p:cNvCxnSpPr/>
                <p:nvPr/>
              </p:nvCxnSpPr>
              <p:spPr>
                <a:xfrm rot="5400000">
                  <a:off x="6117773" y="1618344"/>
                  <a:ext cx="377371" cy="1588"/>
                </a:xfrm>
                <a:prstGeom prst="line">
                  <a:avLst/>
                </a:prstGeom>
                <a:ln w="2857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5" name="직사각형 54"/>
                <p:cNvSpPr/>
                <p:nvPr/>
              </p:nvSpPr>
              <p:spPr>
                <a:xfrm>
                  <a:off x="7939314" y="1494971"/>
                  <a:ext cx="957943" cy="29028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cxnSp>
            <p:nvCxnSpPr>
              <p:cNvPr id="58" name="직선 연결선 57"/>
              <p:cNvCxnSpPr/>
              <p:nvPr/>
            </p:nvCxnSpPr>
            <p:spPr>
              <a:xfrm rot="16200000">
                <a:off x="4562956" y="3583251"/>
                <a:ext cx="2609667" cy="1588"/>
              </a:xfrm>
              <a:prstGeom prst="line">
                <a:avLst/>
              </a:prstGeom>
              <a:ln w="28575">
                <a:solidFill>
                  <a:schemeClr val="bg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 58"/>
              <p:cNvCxnSpPr/>
              <p:nvPr/>
            </p:nvCxnSpPr>
            <p:spPr>
              <a:xfrm>
                <a:off x="5679106" y="2278742"/>
                <a:ext cx="377371" cy="936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직선 연결선 59"/>
              <p:cNvCxnSpPr/>
              <p:nvPr/>
            </p:nvCxnSpPr>
            <p:spPr>
              <a:xfrm>
                <a:off x="5686364" y="4875575"/>
                <a:ext cx="377371" cy="936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8" name="TextBox 67"/>
              <p:cNvSpPr txBox="1"/>
              <p:nvPr/>
            </p:nvSpPr>
            <p:spPr>
              <a:xfrm>
                <a:off x="8331195" y="1378858"/>
                <a:ext cx="84182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dirty="0">
                    <a:latin typeface="한컴 백제 M" pitchFamily="18" charset="-127"/>
                    <a:ea typeface="한컴 백제 M" pitchFamily="18" charset="-127"/>
                  </a:rPr>
                  <a:t>26CM</a:t>
                </a:r>
                <a:endParaRPr lang="ko-KR" altLang="en-US" sz="1600" dirty="0">
                  <a:latin typeface="한컴 백제 M" pitchFamily="18" charset="-127"/>
                  <a:ea typeface="한컴 백제 M" pitchFamily="18" charset="-127"/>
                </a:endParaRPr>
              </a:p>
            </p:txBody>
          </p:sp>
          <p:sp>
            <p:nvSpPr>
              <p:cNvPr id="75" name="TextBox 74"/>
              <p:cNvSpPr txBox="1"/>
              <p:nvPr/>
            </p:nvSpPr>
            <p:spPr>
              <a:xfrm rot="16200000">
                <a:off x="5435591" y="3374572"/>
                <a:ext cx="84182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dirty="0">
                    <a:latin typeface="한컴 백제 M" pitchFamily="18" charset="-127"/>
                    <a:ea typeface="한컴 백제 M" pitchFamily="18" charset="-127"/>
                  </a:rPr>
                  <a:t> 28CM</a:t>
                </a:r>
                <a:endParaRPr lang="ko-KR" altLang="en-US" sz="1600" dirty="0">
                  <a:latin typeface="한컴 백제 M" pitchFamily="18" charset="-127"/>
                  <a:ea typeface="한컴 백제 M" pitchFamily="18" charset="-127"/>
                </a:endParaRPr>
              </a:p>
            </p:txBody>
          </p:sp>
        </p:grpSp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865D45EE-A9A2-412F-9D81-2FE2242D5ED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31549" y="2371644"/>
              <a:ext cx="3706459" cy="2781451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D42F1C94-DD8A-4503-A229-BB92829E587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78141" y="1876039"/>
              <a:ext cx="2932699" cy="3908007"/>
            </a:xfrm>
            <a:prstGeom prst="rect">
              <a:avLst/>
            </a:prstGeom>
          </p:spPr>
        </p:pic>
      </p:grpSp>
      <p:sp>
        <p:nvSpPr>
          <p:cNvPr id="41" name="타원 40">
            <a:extLst>
              <a:ext uri="{FF2B5EF4-FFF2-40B4-BE49-F238E27FC236}">
                <a16:creationId xmlns:a16="http://schemas.microsoft.com/office/drawing/2014/main" id="{4BA42955-4C3F-4E8E-BF1C-26A30B97025A}"/>
              </a:ext>
            </a:extLst>
          </p:cNvPr>
          <p:cNvSpPr/>
          <p:nvPr/>
        </p:nvSpPr>
        <p:spPr>
          <a:xfrm>
            <a:off x="815275" y="6168503"/>
            <a:ext cx="121285" cy="121285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766EB402-C5AA-4BD9-A273-C82C5740A327}"/>
              </a:ext>
            </a:extLst>
          </p:cNvPr>
          <p:cNvSpPr/>
          <p:nvPr/>
        </p:nvSpPr>
        <p:spPr>
          <a:xfrm>
            <a:off x="660785" y="6168503"/>
            <a:ext cx="121285" cy="121285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521ADAA8-4CC6-4684-959A-A4F0AE04548E}"/>
              </a:ext>
            </a:extLst>
          </p:cNvPr>
          <p:cNvSpPr/>
          <p:nvPr/>
        </p:nvSpPr>
        <p:spPr>
          <a:xfrm>
            <a:off x="504942" y="6168502"/>
            <a:ext cx="121285" cy="121285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1555648F-DDCE-4EFA-A89A-03265E3EB3F7}"/>
              </a:ext>
            </a:extLst>
          </p:cNvPr>
          <p:cNvSpPr/>
          <p:nvPr/>
        </p:nvSpPr>
        <p:spPr>
          <a:xfrm>
            <a:off x="352524" y="6168502"/>
            <a:ext cx="121285" cy="121285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DDCFE99E-ED2A-44A1-9DFA-5CB214D84CBE}"/>
              </a:ext>
            </a:extLst>
          </p:cNvPr>
          <p:cNvSpPr/>
          <p:nvPr/>
        </p:nvSpPr>
        <p:spPr>
          <a:xfrm>
            <a:off x="198034" y="6168502"/>
            <a:ext cx="121285" cy="1212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446627FB-F349-4605-9B3A-B51F3426A0E5}"/>
              </a:ext>
            </a:extLst>
          </p:cNvPr>
          <p:cNvSpPr/>
          <p:nvPr/>
        </p:nvSpPr>
        <p:spPr>
          <a:xfrm>
            <a:off x="42191" y="6168501"/>
            <a:ext cx="121285" cy="121285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25"/>
          <p:cNvGrpSpPr/>
          <p:nvPr/>
        </p:nvGrpSpPr>
        <p:grpSpPr>
          <a:xfrm>
            <a:off x="969010" y="0"/>
            <a:ext cx="11222990" cy="6858000"/>
            <a:chOff x="969010" y="0"/>
            <a:chExt cx="11222990" cy="6858000"/>
          </a:xfrm>
        </p:grpSpPr>
        <p:pic>
          <p:nvPicPr>
            <p:cNvPr id="8194" name="Picture 2"/>
            <p:cNvPicPr>
              <a:picLocks noChangeAspect="1" noChangeArrowheads="1"/>
            </p:cNvPicPr>
            <p:nvPr/>
          </p:nvPicPr>
          <p:blipFill>
            <a:blip r:embed="rId2"/>
            <a:srcRect r="20632"/>
            <a:stretch>
              <a:fillRect/>
            </a:stretch>
          </p:blipFill>
          <p:spPr bwMode="auto">
            <a:xfrm>
              <a:off x="969010" y="0"/>
              <a:ext cx="11222990" cy="6858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23" name="직사각형 22"/>
            <p:cNvSpPr/>
            <p:nvPr/>
          </p:nvSpPr>
          <p:spPr>
            <a:xfrm>
              <a:off x="1310640" y="259080"/>
              <a:ext cx="10683240" cy="6248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2351265B-81D9-4571-B851-C2B16F530D05}"/>
              </a:ext>
            </a:extLst>
          </p:cNvPr>
          <p:cNvGrpSpPr/>
          <p:nvPr/>
        </p:nvGrpSpPr>
        <p:grpSpPr>
          <a:xfrm>
            <a:off x="6635507" y="1719243"/>
            <a:ext cx="5017860" cy="4312719"/>
            <a:chOff x="6635507" y="1719243"/>
            <a:chExt cx="5017860" cy="4312719"/>
          </a:xfrm>
        </p:grpSpPr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50133A9B-A80F-40ED-A34A-3A0E040555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648" t="8334" r="19703" b="10786"/>
            <a:stretch/>
          </p:blipFill>
          <p:spPr>
            <a:xfrm rot="5400000">
              <a:off x="7026048" y="1328702"/>
              <a:ext cx="4236778" cy="5017860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C8D83414-CF6E-41D2-848F-F875C19096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925" t="7694" r="20944" b="11664"/>
            <a:stretch/>
          </p:blipFill>
          <p:spPr>
            <a:xfrm>
              <a:off x="7472490" y="2478869"/>
              <a:ext cx="3400646" cy="3553093"/>
            </a:xfrm>
            <a:prstGeom prst="rect">
              <a:avLst/>
            </a:prstGeom>
          </p:spPr>
        </p:pic>
      </p:grp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0" y="0"/>
            <a:ext cx="972457" cy="68757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2" name="TextBox 21"/>
          <p:cNvSpPr txBox="1"/>
          <p:nvPr/>
        </p:nvSpPr>
        <p:spPr>
          <a:xfrm rot="16200000">
            <a:off x="-762000" y="3200400"/>
            <a:ext cx="2453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b="1" dirty="0">
                <a:solidFill>
                  <a:schemeClr val="bg1"/>
                </a:solidFill>
                <a:latin typeface="+mj-lt"/>
                <a:ea typeface="한컴 윤고딕 230" pitchFamily="18" charset="-127"/>
              </a:rPr>
              <a:t>Smart</a:t>
            </a:r>
            <a:r>
              <a:rPr lang="en-US" altLang="ko-KR" dirty="0">
                <a:solidFill>
                  <a:schemeClr val="bg1"/>
                </a:solidFill>
                <a:latin typeface="+mj-lt"/>
                <a:ea typeface="한컴 윤고딕 230" pitchFamily="18" charset="-127"/>
              </a:rPr>
              <a:t> </a:t>
            </a:r>
            <a:r>
              <a:rPr lang="en-US" altLang="ko-KR" b="1" dirty="0">
                <a:solidFill>
                  <a:schemeClr val="bg1"/>
                </a:solidFill>
                <a:latin typeface="+mj-lt"/>
                <a:ea typeface="한컴 윤고딕 230" pitchFamily="18" charset="-127"/>
              </a:rPr>
              <a:t>perfume</a:t>
            </a:r>
            <a:endParaRPr lang="ko-KR" altLang="en-US" b="1" dirty="0">
              <a:solidFill>
                <a:schemeClr val="bg1"/>
              </a:solidFill>
              <a:latin typeface="+mj-lt"/>
              <a:ea typeface="한컴 윤고딕 230" pitchFamily="18" charset="-127"/>
            </a:endParaRPr>
          </a:p>
        </p:txBody>
      </p:sp>
      <p:grpSp>
        <p:nvGrpSpPr>
          <p:cNvPr id="39" name="그룹 38"/>
          <p:cNvGrpSpPr/>
          <p:nvPr/>
        </p:nvGrpSpPr>
        <p:grpSpPr>
          <a:xfrm>
            <a:off x="1770752" y="406241"/>
            <a:ext cx="4760686" cy="1332052"/>
            <a:chOff x="1770752" y="406241"/>
            <a:chExt cx="4760686" cy="1332052"/>
          </a:xfrm>
        </p:grpSpPr>
        <p:grpSp>
          <p:nvGrpSpPr>
            <p:cNvPr id="2" name="그룹 3"/>
            <p:cNvGrpSpPr/>
            <p:nvPr/>
          </p:nvGrpSpPr>
          <p:grpSpPr>
            <a:xfrm rot="10800000">
              <a:off x="2849450" y="791212"/>
              <a:ext cx="1647825" cy="45721"/>
              <a:chOff x="876299" y="670518"/>
              <a:chExt cx="1647825" cy="45721"/>
            </a:xfrm>
          </p:grpSpPr>
          <p:sp>
            <p:nvSpPr>
              <p:cNvPr id="6" name="직사각형 5"/>
              <p:cNvSpPr/>
              <p:nvPr/>
            </p:nvSpPr>
            <p:spPr>
              <a:xfrm>
                <a:off x="876299" y="670518"/>
                <a:ext cx="828675" cy="4571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" name="직사각형 4"/>
              <p:cNvSpPr/>
              <p:nvPr/>
            </p:nvSpPr>
            <p:spPr>
              <a:xfrm>
                <a:off x="1695449" y="670520"/>
                <a:ext cx="828675" cy="45719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6" name="TextBox 35"/>
            <p:cNvSpPr txBox="1"/>
            <p:nvPr/>
          </p:nvSpPr>
          <p:spPr>
            <a:xfrm>
              <a:off x="1770752" y="406241"/>
              <a:ext cx="4760686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000" dirty="0">
                  <a:blipFill>
                    <a:blip r:embed="rId6"/>
                    <a:stretch>
                      <a:fillRect/>
                    </a:stretch>
                  </a:blip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6000" dirty="0">
                  <a:solidFill>
                    <a:schemeClr val="tx2">
                      <a:lumMod val="75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3</a:t>
              </a:r>
              <a:r>
                <a:rPr lang="ko-KR" altLang="en-US" sz="2800" dirty="0"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제품과 웹 연동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1807027" y="1276628"/>
              <a:ext cx="246017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latin typeface="+mj-lt"/>
                </a:rPr>
                <a:t>peristalsis</a:t>
              </a:r>
              <a:endParaRPr lang="ko-KR" altLang="en-US" sz="2400" b="1" dirty="0">
                <a:latin typeface="+mj-lt"/>
                <a:ea typeface="HY동녘B" pitchFamily="18" charset="-127"/>
              </a:endParaRPr>
            </a:p>
          </p:txBody>
        </p:sp>
      </p:grpSp>
      <p:sp>
        <p:nvSpPr>
          <p:cNvPr id="7" name="화살표: 왼쪽으로 구부러짐 6">
            <a:extLst>
              <a:ext uri="{FF2B5EF4-FFF2-40B4-BE49-F238E27FC236}">
                <a16:creationId xmlns:a16="http://schemas.microsoft.com/office/drawing/2014/main" id="{25FBC106-5C5D-439F-83F4-37DDE0F95268}"/>
              </a:ext>
            </a:extLst>
          </p:cNvPr>
          <p:cNvSpPr/>
          <p:nvPr/>
        </p:nvSpPr>
        <p:spPr>
          <a:xfrm rot="17148102">
            <a:off x="6968558" y="414411"/>
            <a:ext cx="983152" cy="2461264"/>
          </a:xfrm>
          <a:prstGeom prst="curvedLeftArrow">
            <a:avLst>
              <a:gd name="adj1" fmla="val 41570"/>
              <a:gd name="adj2" fmla="val 113573"/>
              <a:gd name="adj3" fmla="val 75132"/>
            </a:avLst>
          </a:prstGeom>
          <a:solidFill>
            <a:srgbClr val="FF0000"/>
          </a:solidFill>
          <a:ln>
            <a:solidFill>
              <a:srgbClr val="0F30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4B8D216D-69B5-410D-B04F-874704D78ED0}"/>
              </a:ext>
            </a:extLst>
          </p:cNvPr>
          <p:cNvGrpSpPr/>
          <p:nvPr/>
        </p:nvGrpSpPr>
        <p:grpSpPr>
          <a:xfrm>
            <a:off x="1527831" y="1519981"/>
            <a:ext cx="5966481" cy="4875152"/>
            <a:chOff x="1527831" y="1519981"/>
            <a:chExt cx="5966481" cy="4875152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2479D534-E034-4178-AB24-5A2BCCD6FBBF}"/>
                </a:ext>
              </a:extLst>
            </p:cNvPr>
            <p:cNvGrpSpPr/>
            <p:nvPr/>
          </p:nvGrpSpPr>
          <p:grpSpPr>
            <a:xfrm>
              <a:off x="1527831" y="5249180"/>
              <a:ext cx="5966481" cy="1145953"/>
              <a:chOff x="430567" y="5016014"/>
              <a:chExt cx="6251919" cy="1178094"/>
            </a:xfrm>
          </p:grpSpPr>
          <p:sp>
            <p:nvSpPr>
              <p:cNvPr id="13" name="직사각형 12"/>
              <p:cNvSpPr/>
              <p:nvPr/>
            </p:nvSpPr>
            <p:spPr>
              <a:xfrm>
                <a:off x="430567" y="5051108"/>
                <a:ext cx="5715000" cy="114300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671823" y="5016014"/>
                <a:ext cx="6010663" cy="10520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fontAlgn="base">
                  <a:lnSpc>
                    <a:spcPct val="150000"/>
                  </a:lnSpc>
                </a:pPr>
                <a:r>
                  <a:rPr lang="ko-KR" altLang="en-US" sz="2200" dirty="0">
                    <a:latin typeface="G마켓 산스 Light" panose="02000000000000000000" pitchFamily="50" charset="-127"/>
                    <a:ea typeface="G마켓 산스 Light" panose="02000000000000000000" pitchFamily="50" charset="-127"/>
                  </a:rPr>
                  <a:t>▪ </a:t>
                </a:r>
                <a:r>
                  <a:rPr lang="ko-KR" altLang="en-US" sz="2000" dirty="0">
                    <a:latin typeface="G마켓 산스 Light" panose="02000000000000000000" pitchFamily="50" charset="-127"/>
                    <a:ea typeface="G마켓 산스 Light" panose="02000000000000000000" pitchFamily="50" charset="-127"/>
                  </a:rPr>
                  <a:t>데이터베이스와 연동하여 웹 구현</a:t>
                </a:r>
              </a:p>
              <a:p>
                <a:pPr fontAlgn="base">
                  <a:lnSpc>
                    <a:spcPct val="150000"/>
                  </a:lnSpc>
                </a:pPr>
                <a:r>
                  <a:rPr lang="ko-KR" altLang="en-US" sz="2000" dirty="0">
                    <a:latin typeface="G마켓 산스 Light" panose="02000000000000000000" pitchFamily="50" charset="-127"/>
                    <a:ea typeface="G마켓 산스 Light" panose="02000000000000000000" pitchFamily="50" charset="-127"/>
                  </a:rPr>
                  <a:t>▪ 웹 페이지에서 값을 받아 모터 작동</a:t>
                </a:r>
              </a:p>
            </p:txBody>
          </p:sp>
        </p:grp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525AE731-87CA-4505-9983-E1BC8DE98989}"/>
                </a:ext>
              </a:extLst>
            </p:cNvPr>
            <p:cNvGrpSpPr/>
            <p:nvPr/>
          </p:nvGrpSpPr>
          <p:grpSpPr>
            <a:xfrm>
              <a:off x="2170114" y="1519981"/>
              <a:ext cx="4100058" cy="4100059"/>
              <a:chOff x="2170114" y="1519981"/>
              <a:chExt cx="4100058" cy="4100059"/>
            </a:xfrm>
          </p:grpSpPr>
          <p:pic>
            <p:nvPicPr>
              <p:cNvPr id="20492" name="Picture 12" descr="https://cdn-icons-png.flaticon.com/512/3474/3474362.png"/>
              <p:cNvPicPr>
                <a:picLocks noChangeAspect="1" noChangeArrowheads="1"/>
              </p:cNvPicPr>
              <p:nvPr/>
            </p:nvPicPr>
            <p:blipFill>
              <a:blip r:embed="rId7"/>
              <a:srcRect/>
              <a:stretch>
                <a:fillRect/>
              </a:stretch>
            </p:blipFill>
            <p:spPr bwMode="auto">
              <a:xfrm>
                <a:off x="2170114" y="1519981"/>
                <a:ext cx="4100058" cy="4100059"/>
              </a:xfrm>
              <a:prstGeom prst="rect">
                <a:avLst/>
              </a:prstGeom>
              <a:noFill/>
            </p:spPr>
          </p:pic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2679B59D-C48B-4F40-89D1-7C5316607F0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rightnessContrast bright="-20000" contrast="40000"/>
                        </a14:imgEffect>
                      </a14:imgLayer>
                    </a14:imgProps>
                  </a:ext>
                </a:extLst>
              </a:blip>
              <a:srcRect l="30054" t="4196" r="30263" b="38120"/>
              <a:stretch/>
            </p:blipFill>
            <p:spPr>
              <a:xfrm>
                <a:off x="2676972" y="2029900"/>
                <a:ext cx="3085623" cy="2170676"/>
              </a:xfrm>
              <a:prstGeom prst="rect">
                <a:avLst/>
              </a:prstGeom>
            </p:spPr>
          </p:pic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D7D1F1B0-67E0-433D-B39B-F7EB97B7F01D}"/>
                  </a:ext>
                </a:extLst>
              </p:cNvPr>
              <p:cNvSpPr/>
              <p:nvPr/>
            </p:nvSpPr>
            <p:spPr>
              <a:xfrm>
                <a:off x="2350920" y="2026762"/>
                <a:ext cx="553046" cy="2173814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287476CA-EBA7-48C4-8874-5FCF10839C40}"/>
                  </a:ext>
                </a:extLst>
              </p:cNvPr>
              <p:cNvSpPr/>
              <p:nvPr/>
            </p:nvSpPr>
            <p:spPr>
              <a:xfrm>
                <a:off x="5529073" y="2026762"/>
                <a:ext cx="553046" cy="2173814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sp>
        <p:nvSpPr>
          <p:cNvPr id="29" name="타원 28">
            <a:extLst>
              <a:ext uri="{FF2B5EF4-FFF2-40B4-BE49-F238E27FC236}">
                <a16:creationId xmlns:a16="http://schemas.microsoft.com/office/drawing/2014/main" id="{75CD9097-707B-43B3-A258-6D3677877617}"/>
              </a:ext>
            </a:extLst>
          </p:cNvPr>
          <p:cNvSpPr/>
          <p:nvPr/>
        </p:nvSpPr>
        <p:spPr>
          <a:xfrm>
            <a:off x="815275" y="6168503"/>
            <a:ext cx="121285" cy="121285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39B90675-5784-46AF-ABB6-0A5608EE29EC}"/>
              </a:ext>
            </a:extLst>
          </p:cNvPr>
          <p:cNvSpPr/>
          <p:nvPr/>
        </p:nvSpPr>
        <p:spPr>
          <a:xfrm>
            <a:off x="660785" y="6168503"/>
            <a:ext cx="121285" cy="121285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811B8EB8-94F4-48A0-89D6-5E3BE56161BE}"/>
              </a:ext>
            </a:extLst>
          </p:cNvPr>
          <p:cNvSpPr/>
          <p:nvPr/>
        </p:nvSpPr>
        <p:spPr>
          <a:xfrm>
            <a:off x="504942" y="6168502"/>
            <a:ext cx="121285" cy="121285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F6F704C6-4CB4-4B2B-B20F-4816D8D62339}"/>
              </a:ext>
            </a:extLst>
          </p:cNvPr>
          <p:cNvSpPr/>
          <p:nvPr/>
        </p:nvSpPr>
        <p:spPr>
          <a:xfrm>
            <a:off x="352524" y="6168502"/>
            <a:ext cx="121285" cy="1212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EED4187F-4F4A-441F-86D2-2B1058AC1EBB}"/>
              </a:ext>
            </a:extLst>
          </p:cNvPr>
          <p:cNvSpPr/>
          <p:nvPr/>
        </p:nvSpPr>
        <p:spPr>
          <a:xfrm>
            <a:off x="198034" y="6168502"/>
            <a:ext cx="121285" cy="121285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82C6EBC8-045D-4AB8-AB0C-EE94327A4379}"/>
              </a:ext>
            </a:extLst>
          </p:cNvPr>
          <p:cNvSpPr/>
          <p:nvPr/>
        </p:nvSpPr>
        <p:spPr>
          <a:xfrm>
            <a:off x="42191" y="6168501"/>
            <a:ext cx="121285" cy="121285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4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그림 37" descr="그림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8707787" y="-1246418"/>
            <a:ext cx="2259835" cy="4728807"/>
          </a:xfrm>
          <a:prstGeom prst="rect">
            <a:avLst/>
          </a:prstGeom>
        </p:spPr>
      </p:pic>
      <p:sp>
        <p:nvSpPr>
          <p:cNvPr id="1028" name="AutoShape 4" descr="향수 일러스트 모음 (샤넬 &amp; 디오르 향수 그림) : 네이버 블로그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956CBB21-B9AD-4247-A706-79C14A9B9ACA}"/>
              </a:ext>
            </a:extLst>
          </p:cNvPr>
          <p:cNvGrpSpPr/>
          <p:nvPr/>
        </p:nvGrpSpPr>
        <p:grpSpPr>
          <a:xfrm>
            <a:off x="8455096" y="339952"/>
            <a:ext cx="4310732" cy="1376077"/>
            <a:chOff x="9055171" y="339952"/>
            <a:chExt cx="4310732" cy="1376077"/>
          </a:xfrm>
        </p:grpSpPr>
        <p:sp>
          <p:nvSpPr>
            <p:cNvPr id="15" name="TextBox 14"/>
            <p:cNvSpPr txBox="1"/>
            <p:nvPr/>
          </p:nvSpPr>
          <p:spPr>
            <a:xfrm>
              <a:off x="9055171" y="339952"/>
              <a:ext cx="431073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000" dirty="0">
                  <a:solidFill>
                    <a:schemeClr val="bg1"/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6000" dirty="0">
                  <a:solidFill>
                    <a:schemeClr val="bg2">
                      <a:lumMod val="9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4</a:t>
              </a:r>
              <a:r>
                <a:rPr lang="en-US" altLang="ko-KR" sz="2800" dirty="0">
                  <a:solidFill>
                    <a:schemeClr val="bg2">
                      <a:lumMod val="9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 </a:t>
              </a:r>
              <a:r>
                <a:rPr lang="ko-KR" altLang="en-US" sz="2800" dirty="0">
                  <a:solidFill>
                    <a:schemeClr val="bg1"/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웹의 기능</a:t>
              </a:r>
            </a:p>
          </p:txBody>
        </p:sp>
        <p:grpSp>
          <p:nvGrpSpPr>
            <p:cNvPr id="16" name="그룹 3"/>
            <p:cNvGrpSpPr/>
            <p:nvPr/>
          </p:nvGrpSpPr>
          <p:grpSpPr>
            <a:xfrm rot="10800000">
              <a:off x="10188513" y="684984"/>
              <a:ext cx="1492084" cy="45719"/>
              <a:chOff x="897336" y="849630"/>
              <a:chExt cx="1647827" cy="45720"/>
            </a:xfrm>
          </p:grpSpPr>
          <p:sp>
            <p:nvSpPr>
              <p:cNvPr id="17" name="직사각형 16"/>
              <p:cNvSpPr/>
              <p:nvPr/>
            </p:nvSpPr>
            <p:spPr>
              <a:xfrm>
                <a:off x="1716489" y="849630"/>
                <a:ext cx="828674" cy="4571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직사각형 17"/>
              <p:cNvSpPr/>
              <p:nvPr/>
            </p:nvSpPr>
            <p:spPr>
              <a:xfrm>
                <a:off x="897336" y="849631"/>
                <a:ext cx="828675" cy="45719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9" name="TextBox 18"/>
            <p:cNvSpPr txBox="1"/>
            <p:nvPr/>
          </p:nvSpPr>
          <p:spPr>
            <a:xfrm>
              <a:off x="9134632" y="1254364"/>
              <a:ext cx="25762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>
                  <a:solidFill>
                    <a:schemeClr val="bg1"/>
                  </a:solidFill>
                  <a:latin typeface="+mj-lt"/>
                  <a:ea typeface="HY동녘B" pitchFamily="18" charset="-127"/>
                </a:rPr>
                <a:t>Web function</a:t>
              </a:r>
              <a:endParaRPr lang="ko-KR" altLang="en-US" sz="2400" b="1" dirty="0">
                <a:solidFill>
                  <a:schemeClr val="bg1"/>
                </a:solidFill>
                <a:latin typeface="+mj-lt"/>
                <a:ea typeface="HY동녘B" pitchFamily="18" charset="-127"/>
              </a:endParaRPr>
            </a:p>
          </p:txBody>
        </p:sp>
      </p:grpSp>
      <p:pic>
        <p:nvPicPr>
          <p:cNvPr id="64" name="Picture 3">
            <a:extLst>
              <a:ext uri="{FF2B5EF4-FFF2-40B4-BE49-F238E27FC236}">
                <a16:creationId xmlns:a16="http://schemas.microsoft.com/office/drawing/2014/main" id="{E21A0FFB-452A-4669-A1AB-93872D3B35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-12700"/>
            <a:ext cx="972457" cy="68757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7BEC506C-2834-46DA-8322-E5B304B12321}"/>
              </a:ext>
            </a:extLst>
          </p:cNvPr>
          <p:cNvSpPr txBox="1"/>
          <p:nvPr/>
        </p:nvSpPr>
        <p:spPr>
          <a:xfrm rot="16200000">
            <a:off x="-762000" y="3200400"/>
            <a:ext cx="2453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b="1" dirty="0">
                <a:solidFill>
                  <a:schemeClr val="bg1"/>
                </a:solidFill>
                <a:latin typeface="+mj-lt"/>
                <a:ea typeface="한컴 윤고딕 230" pitchFamily="18" charset="-127"/>
              </a:rPr>
              <a:t>Smart perfume</a:t>
            </a:r>
            <a:endParaRPr lang="ko-KR" altLang="en-US" b="1" dirty="0">
              <a:solidFill>
                <a:schemeClr val="bg1"/>
              </a:solidFill>
              <a:latin typeface="+mj-lt"/>
              <a:ea typeface="한컴 윤고딕 230" pitchFamily="18" charset="-127"/>
            </a:endParaRPr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2CAD9762-B096-41BF-9660-A829954FF8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2457" y="-46831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8">
            <a:extLst>
              <a:ext uri="{FF2B5EF4-FFF2-40B4-BE49-F238E27FC236}">
                <a16:creationId xmlns:a16="http://schemas.microsoft.com/office/drawing/2014/main" id="{FC30B400-1696-4E3D-8197-AF10497A80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10624" y="1221354"/>
            <a:ext cx="8793233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  </a:t>
            </a:r>
            <a:endParaRPr kumimoji="0" lang="ko-KR" altLang="ko-KR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89BD08E0-F7FB-42E3-A679-8EFAF1B14A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11858" y="265612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579067BF-8274-4D82-9856-B730E69ED72E}"/>
              </a:ext>
            </a:extLst>
          </p:cNvPr>
          <p:cNvGrpSpPr/>
          <p:nvPr/>
        </p:nvGrpSpPr>
        <p:grpSpPr>
          <a:xfrm>
            <a:off x="1021321" y="34925"/>
            <a:ext cx="6312189" cy="3757374"/>
            <a:chOff x="972458" y="-12700"/>
            <a:chExt cx="6476898" cy="3757374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1BC1BF79-09DD-42ED-A957-7EA87661AF51}"/>
                </a:ext>
              </a:extLst>
            </p:cNvPr>
            <p:cNvSpPr/>
            <p:nvPr/>
          </p:nvSpPr>
          <p:spPr>
            <a:xfrm>
              <a:off x="972458" y="-12700"/>
              <a:ext cx="6476898" cy="375737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33659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17467D42-F4CE-477E-8AF2-1D3DA8BEB1D5}"/>
                </a:ext>
              </a:extLst>
            </p:cNvPr>
            <p:cNvGrpSpPr/>
            <p:nvPr/>
          </p:nvGrpSpPr>
          <p:grpSpPr>
            <a:xfrm>
              <a:off x="3331585" y="120323"/>
              <a:ext cx="4007129" cy="3524577"/>
              <a:chOff x="1129413" y="409298"/>
              <a:chExt cx="4295535" cy="3945282"/>
            </a:xfrm>
          </p:grpSpPr>
          <p:pic>
            <p:nvPicPr>
              <p:cNvPr id="2049" name="_x192619072">
                <a:extLst>
                  <a:ext uri="{FF2B5EF4-FFF2-40B4-BE49-F238E27FC236}">
                    <a16:creationId xmlns:a16="http://schemas.microsoft.com/office/drawing/2014/main" id="{E45B113A-4F7E-4C39-BEC1-5A0D0459E29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duotone>
                  <a:prstClr val="black"/>
                  <a:srgbClr val="D9C3A5">
                    <a:tint val="50000"/>
                    <a:satMod val="180000"/>
                  </a:srgb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63" t="1968" r="3265" b="2380"/>
              <a:stretch/>
            </p:blipFill>
            <p:spPr bwMode="auto">
              <a:xfrm>
                <a:off x="1129413" y="1447426"/>
                <a:ext cx="4295535" cy="290715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0" name="_x192618784">
                <a:extLst>
                  <a:ext uri="{FF2B5EF4-FFF2-40B4-BE49-F238E27FC236}">
                    <a16:creationId xmlns:a16="http://schemas.microsoft.com/office/drawing/2014/main" id="{505DB300-8251-4032-BFB3-3256E6A76B1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709" t="17770" r="36755" b="23884"/>
              <a:stretch/>
            </p:blipFill>
            <p:spPr bwMode="auto">
              <a:xfrm>
                <a:off x="1462670" y="409298"/>
                <a:ext cx="3407074" cy="10168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267045E-217A-4134-B759-C5A9CFDD5874}"/>
                </a:ext>
              </a:extLst>
            </p:cNvPr>
            <p:cNvSpPr/>
            <p:nvPr/>
          </p:nvSpPr>
          <p:spPr>
            <a:xfrm>
              <a:off x="1085849" y="160337"/>
              <a:ext cx="2122821" cy="3484563"/>
            </a:xfrm>
            <a:prstGeom prst="rect">
              <a:avLst/>
            </a:prstGeom>
            <a:solidFill>
              <a:srgbClr val="BFDFF7"/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1700" kern="0" spc="0" dirty="0">
                  <a:solidFill>
                    <a:srgbClr val="000000"/>
                  </a:solidFill>
                  <a:effectLst/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웹페이지에서 </a:t>
              </a:r>
              <a:endParaRPr lang="en-US" altLang="ko-KR" sz="1700" kern="0" spc="0" dirty="0">
                <a:solidFill>
                  <a:srgbClr val="000000"/>
                </a:solidFill>
                <a:effectLst/>
                <a:latin typeface="나눔고딕OTF" panose="020D0604000000000000" pitchFamily="34" charset="-127"/>
                <a:ea typeface="나눔고딕OTF" panose="020D0604000000000000" pitchFamily="34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700" kern="0" spc="0" dirty="0">
                  <a:solidFill>
                    <a:srgbClr val="000000"/>
                  </a:solidFill>
                  <a:effectLst/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원하는 알코올의</a:t>
              </a:r>
              <a:endParaRPr lang="en-US" altLang="ko-KR" sz="1700" kern="0" spc="0" dirty="0">
                <a:solidFill>
                  <a:srgbClr val="000000"/>
                </a:solidFill>
                <a:effectLst/>
                <a:latin typeface="나눔고딕OTF" panose="020D0604000000000000" pitchFamily="34" charset="-127"/>
                <a:ea typeface="나눔고딕OTF" panose="020D0604000000000000" pitchFamily="34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700" kern="0" spc="0" dirty="0">
                  <a:solidFill>
                    <a:srgbClr val="000000"/>
                  </a:solidFill>
                  <a:effectLst/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 비율과 향료의</a:t>
              </a:r>
              <a:endParaRPr lang="en-US" altLang="ko-KR" sz="1700" kern="0" spc="0" dirty="0">
                <a:solidFill>
                  <a:srgbClr val="000000"/>
                </a:solidFill>
                <a:effectLst/>
                <a:latin typeface="나눔고딕OTF" panose="020D0604000000000000" pitchFamily="34" charset="-127"/>
                <a:ea typeface="나눔고딕OTF" panose="020D0604000000000000" pitchFamily="34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700" kern="0" spc="0" dirty="0">
                  <a:solidFill>
                    <a:srgbClr val="000000"/>
                  </a:solidFill>
                  <a:effectLst/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 종류</a:t>
              </a:r>
              <a:r>
                <a:rPr lang="en-US" altLang="ko-KR" sz="1700" kern="0" spc="0" dirty="0">
                  <a:solidFill>
                    <a:srgbClr val="000000"/>
                  </a:solidFill>
                  <a:effectLst/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/</a:t>
              </a:r>
              <a:r>
                <a:rPr lang="ko-KR" altLang="en-US" sz="1700" kern="0" spc="0" dirty="0">
                  <a:solidFill>
                    <a:srgbClr val="000000"/>
                  </a:solidFill>
                  <a:effectLst/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비율을</a:t>
              </a:r>
              <a:endParaRPr lang="en-US" altLang="ko-KR" sz="1700" kern="0" spc="0" dirty="0">
                <a:solidFill>
                  <a:srgbClr val="000000"/>
                </a:solidFill>
                <a:effectLst/>
                <a:latin typeface="나눔고딕OTF" panose="020D0604000000000000" pitchFamily="34" charset="-127"/>
                <a:ea typeface="나눔고딕OTF" panose="020D0604000000000000" pitchFamily="34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700" kern="0" spc="0" dirty="0">
                  <a:solidFill>
                    <a:srgbClr val="000000"/>
                  </a:solidFill>
                  <a:effectLst/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 선택한 뒤 서버로</a:t>
              </a:r>
              <a:endParaRPr lang="en-US" altLang="ko-KR" sz="1700" kern="0" spc="0" dirty="0">
                <a:solidFill>
                  <a:srgbClr val="000000"/>
                </a:solidFill>
                <a:effectLst/>
                <a:latin typeface="나눔고딕OTF" panose="020D0604000000000000" pitchFamily="34" charset="-127"/>
                <a:ea typeface="나눔고딕OTF" panose="020D0604000000000000" pitchFamily="34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700" kern="0" spc="0" dirty="0">
                  <a:solidFill>
                    <a:srgbClr val="000000"/>
                  </a:solidFill>
                  <a:effectLst/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 전송한다</a:t>
              </a:r>
              <a:r>
                <a:rPr lang="en-US" altLang="ko-KR" sz="1700" kern="0" spc="0" dirty="0">
                  <a:solidFill>
                    <a:srgbClr val="000000"/>
                  </a:solidFill>
                  <a:effectLst/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.</a:t>
              </a:r>
              <a:endParaRPr lang="ko-KR" altLang="en-US" sz="1700" kern="0" spc="0" dirty="0">
                <a:solidFill>
                  <a:srgbClr val="000000"/>
                </a:solidFill>
                <a:effectLst/>
                <a:latin typeface="나눔고딕OTF" panose="020D0604000000000000" pitchFamily="34" charset="-127"/>
                <a:ea typeface="나눔고딕OTF" panose="020D0604000000000000" pitchFamily="34" charset="-127"/>
              </a:endParaRPr>
            </a:p>
            <a:p>
              <a:pPr algn="ctr"/>
              <a:endParaRPr lang="ko-KR" altLang="en-US" dirty="0"/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2530A342-6AD3-4E7F-B9B0-DA754B241F7E}"/>
              </a:ext>
            </a:extLst>
          </p:cNvPr>
          <p:cNvGrpSpPr/>
          <p:nvPr/>
        </p:nvGrpSpPr>
        <p:grpSpPr>
          <a:xfrm>
            <a:off x="7473301" y="2419350"/>
            <a:ext cx="4680597" cy="4398209"/>
            <a:chOff x="7511401" y="2438400"/>
            <a:chExt cx="4680597" cy="4398209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BDC76F1B-6582-412F-AA9E-469583473B81}"/>
                </a:ext>
              </a:extLst>
            </p:cNvPr>
            <p:cNvSpPr/>
            <p:nvPr/>
          </p:nvSpPr>
          <p:spPr>
            <a:xfrm>
              <a:off x="7511401" y="2438400"/>
              <a:ext cx="4680597" cy="4398209"/>
            </a:xfrm>
            <a:prstGeom prst="rect">
              <a:avLst/>
            </a:prstGeom>
            <a:solidFill>
              <a:schemeClr val="bg1"/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743A268A-9287-4AD0-B589-77C2F6F6C9C4}"/>
                </a:ext>
              </a:extLst>
            </p:cNvPr>
            <p:cNvGrpSpPr/>
            <p:nvPr/>
          </p:nvGrpSpPr>
          <p:grpSpPr>
            <a:xfrm>
              <a:off x="7848850" y="3345608"/>
              <a:ext cx="4062997" cy="3401595"/>
              <a:chOff x="5340065" y="2290985"/>
              <a:chExt cx="3664956" cy="3404438"/>
            </a:xfrm>
          </p:grpSpPr>
          <p:pic>
            <p:nvPicPr>
              <p:cNvPr id="2054" name="_x110091392">
                <a:extLst>
                  <a:ext uri="{FF2B5EF4-FFF2-40B4-BE49-F238E27FC236}">
                    <a16:creationId xmlns:a16="http://schemas.microsoft.com/office/drawing/2014/main" id="{96DD51BE-E5F4-418B-8C1B-F22A9CE81F3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8438"/>
              <a:stretch/>
            </p:blipFill>
            <p:spPr bwMode="auto">
              <a:xfrm>
                <a:off x="5411857" y="2290985"/>
                <a:ext cx="3593164" cy="94456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2" name="_x110090816">
                <a:extLst>
                  <a:ext uri="{FF2B5EF4-FFF2-40B4-BE49-F238E27FC236}">
                    <a16:creationId xmlns:a16="http://schemas.microsoft.com/office/drawing/2014/main" id="{2AD5D9BA-99E0-4965-8064-A77EA1A9769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9854" b="5881"/>
              <a:stretch/>
            </p:blipFill>
            <p:spPr bwMode="auto">
              <a:xfrm>
                <a:off x="5411859" y="3141926"/>
                <a:ext cx="3248289" cy="255349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" name="_x110090312">
                <a:extLst>
                  <a:ext uri="{FF2B5EF4-FFF2-40B4-BE49-F238E27FC236}">
                    <a16:creationId xmlns:a16="http://schemas.microsoft.com/office/drawing/2014/main" id="{3292A234-A1F6-4CA6-822F-C5AD9658CC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33288" y="2626980"/>
                <a:ext cx="2601913" cy="328613"/>
              </a:xfrm>
              <a:prstGeom prst="rect">
                <a:avLst/>
              </a:prstGeom>
              <a:noFill/>
              <a:ln w="35941">
                <a:solidFill>
                  <a:srgbClr val="FF0000"/>
                </a:solidFill>
                <a:prstDash val="dash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3" name="_x110090672">
                <a:extLst>
                  <a:ext uri="{FF2B5EF4-FFF2-40B4-BE49-F238E27FC236}">
                    <a16:creationId xmlns:a16="http://schemas.microsoft.com/office/drawing/2014/main" id="{3679456F-71BB-432A-8ED1-03DC371CED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40065" y="3960338"/>
                <a:ext cx="3135313" cy="1619250"/>
              </a:xfrm>
              <a:prstGeom prst="rect">
                <a:avLst/>
              </a:prstGeom>
              <a:noFill/>
              <a:ln w="35941">
                <a:solidFill>
                  <a:srgbClr val="FF0000"/>
                </a:solidFill>
                <a:prstDash val="dash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</p:grp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B430A228-DEF3-44C8-A71D-62BE2F63CC44}"/>
                </a:ext>
              </a:extLst>
            </p:cNvPr>
            <p:cNvSpPr/>
            <p:nvPr/>
          </p:nvSpPr>
          <p:spPr>
            <a:xfrm>
              <a:off x="7658100" y="2531259"/>
              <a:ext cx="4362450" cy="786931"/>
            </a:xfrm>
            <a:prstGeom prst="rect">
              <a:avLst/>
            </a:prstGeom>
            <a:solidFill>
              <a:srgbClr val="BFDFF7"/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800" kern="0" spc="0" dirty="0">
                  <a:solidFill>
                    <a:srgbClr val="000000"/>
                  </a:solidFill>
                  <a:effectLst/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보낸 값을 </a:t>
              </a:r>
              <a:r>
                <a:rPr lang="ko-KR" altLang="en-US" sz="1800" kern="0" spc="0" dirty="0" err="1">
                  <a:solidFill>
                    <a:srgbClr val="000000"/>
                  </a:solidFill>
                  <a:effectLst/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아두이노</a:t>
              </a:r>
              <a:r>
                <a:rPr lang="ko-KR" altLang="en-US" sz="1800" kern="0" spc="0" dirty="0">
                  <a:solidFill>
                    <a:srgbClr val="000000"/>
                  </a:solidFill>
                  <a:effectLst/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 시리얼</a:t>
              </a:r>
              <a:endParaRPr lang="en-US" altLang="ko-KR" sz="1800" kern="0" spc="0" dirty="0">
                <a:solidFill>
                  <a:srgbClr val="000000"/>
                </a:solidFill>
                <a:effectLst/>
                <a:latin typeface="나눔고딕OTF" panose="020D0604000000000000" pitchFamily="34" charset="-127"/>
                <a:ea typeface="나눔고딕OTF" panose="020D0604000000000000" pitchFamily="34" charset="-127"/>
              </a:endParaRPr>
            </a:p>
            <a:p>
              <a:pPr algn="ctr"/>
              <a:r>
                <a:rPr lang="ko-KR" altLang="en-US" sz="1800" kern="0" spc="0" dirty="0">
                  <a:solidFill>
                    <a:srgbClr val="000000"/>
                  </a:solidFill>
                  <a:effectLst/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 모니터에 출력한 모습</a:t>
              </a:r>
            </a:p>
          </p:txBody>
        </p:sp>
      </p:grpSp>
      <p:sp>
        <p:nvSpPr>
          <p:cNvPr id="30" name="Rectangle 11">
            <a:extLst>
              <a:ext uri="{FF2B5EF4-FFF2-40B4-BE49-F238E27FC236}">
                <a16:creationId xmlns:a16="http://schemas.microsoft.com/office/drawing/2014/main" id="{4E720048-54F5-40C4-82DC-E6A50E4D81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55302" y="384182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2D642739-E69F-4FC4-9AC5-368B006C5039}"/>
              </a:ext>
            </a:extLst>
          </p:cNvPr>
          <p:cNvGrpSpPr/>
          <p:nvPr/>
        </p:nvGrpSpPr>
        <p:grpSpPr>
          <a:xfrm>
            <a:off x="1015117" y="3978870"/>
            <a:ext cx="6324836" cy="2835007"/>
            <a:chOff x="1015117" y="3883620"/>
            <a:chExt cx="6291447" cy="2835007"/>
          </a:xfrm>
        </p:grpSpPr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C8262A6F-FE33-4F99-B8A4-3F8E7A1B79A5}"/>
                </a:ext>
              </a:extLst>
            </p:cNvPr>
            <p:cNvSpPr/>
            <p:nvPr/>
          </p:nvSpPr>
          <p:spPr>
            <a:xfrm>
              <a:off x="1015117" y="3883620"/>
              <a:ext cx="6291447" cy="2835007"/>
            </a:xfrm>
            <a:prstGeom prst="rect">
              <a:avLst/>
            </a:prstGeom>
            <a:solidFill>
              <a:schemeClr val="bg1"/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058" name="_x192516992">
              <a:extLst>
                <a:ext uri="{FF2B5EF4-FFF2-40B4-BE49-F238E27FC236}">
                  <a16:creationId xmlns:a16="http://schemas.microsoft.com/office/drawing/2014/main" id="{417CC457-1760-492A-9F3F-DB1A90A245D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0875"/>
            <a:stretch/>
          </p:blipFill>
          <p:spPr bwMode="auto">
            <a:xfrm>
              <a:off x="1140760" y="4039520"/>
              <a:ext cx="3597170" cy="24820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3" name="_x110090312">
              <a:extLst>
                <a:ext uri="{FF2B5EF4-FFF2-40B4-BE49-F238E27FC236}">
                  <a16:creationId xmlns:a16="http://schemas.microsoft.com/office/drawing/2014/main" id="{3B1231BF-80C8-40DD-AE66-D407E3260F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92847" y="4838940"/>
              <a:ext cx="1920133" cy="1133474"/>
            </a:xfrm>
            <a:prstGeom prst="rect">
              <a:avLst/>
            </a:prstGeom>
            <a:noFill/>
            <a:ln w="35941">
              <a:solidFill>
                <a:srgbClr val="FF0000"/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3413B86C-5645-4B38-894D-3DDCFFCEE76B}"/>
                </a:ext>
              </a:extLst>
            </p:cNvPr>
            <p:cNvSpPr/>
            <p:nvPr/>
          </p:nvSpPr>
          <p:spPr>
            <a:xfrm>
              <a:off x="4922736" y="4047688"/>
              <a:ext cx="2186869" cy="2473839"/>
            </a:xfrm>
            <a:prstGeom prst="rect">
              <a:avLst/>
            </a:prstGeom>
            <a:solidFill>
              <a:srgbClr val="BFDFF7"/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indent="0" algn="ctr" fontAlgn="base" latinLnBrk="1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sz="1800" kern="0" spc="0" dirty="0">
                  <a:solidFill>
                    <a:srgbClr val="000000"/>
                  </a:solidFill>
                  <a:effectLst/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웹페이지에서 </a:t>
              </a:r>
              <a:endParaRPr lang="en-US" altLang="ko-KR" sz="1800" kern="0" spc="0" dirty="0">
                <a:solidFill>
                  <a:srgbClr val="000000"/>
                </a:solidFill>
                <a:effectLst/>
                <a:latin typeface="나눔고딕OTF" panose="020D0604000000000000" pitchFamily="34" charset="-127"/>
                <a:ea typeface="나눔고딕OTF" panose="020D0604000000000000" pitchFamily="34" charset="-127"/>
              </a:endParaRPr>
            </a:p>
            <a:p>
              <a:pPr marL="0" marR="0" indent="0" algn="ctr" fontAlgn="base" latinLnBrk="1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sz="1800" kern="0" spc="0" dirty="0">
                  <a:solidFill>
                    <a:srgbClr val="000000"/>
                  </a:solidFill>
                  <a:effectLst/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값을 받아와서</a:t>
              </a:r>
              <a:endParaRPr lang="en-US" altLang="ko-KR" sz="1800" kern="0" spc="0" dirty="0">
                <a:solidFill>
                  <a:srgbClr val="000000"/>
                </a:solidFill>
                <a:effectLst/>
                <a:latin typeface="나눔고딕OTF" panose="020D0604000000000000" pitchFamily="34" charset="-127"/>
                <a:ea typeface="나눔고딕OTF" panose="020D0604000000000000" pitchFamily="34" charset="-127"/>
              </a:endParaRPr>
            </a:p>
            <a:p>
              <a:pPr marL="0" marR="0" indent="0" algn="ctr" fontAlgn="base" latinLnBrk="1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sz="1800" kern="0" spc="0" dirty="0">
                  <a:solidFill>
                    <a:srgbClr val="000000"/>
                  </a:solidFill>
                  <a:effectLst/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 </a:t>
              </a:r>
              <a:r>
                <a:rPr lang="ko-KR" altLang="en-US" sz="1800" kern="0" spc="0" dirty="0" err="1">
                  <a:solidFill>
                    <a:srgbClr val="000000"/>
                  </a:solidFill>
                  <a:effectLst/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아두이노로</a:t>
              </a:r>
              <a:r>
                <a:rPr lang="ko-KR" altLang="en-US" sz="1800" kern="0" spc="0" dirty="0">
                  <a:solidFill>
                    <a:srgbClr val="000000"/>
                  </a:solidFill>
                  <a:effectLst/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 보낸다</a:t>
              </a:r>
              <a:r>
                <a:rPr lang="en-US" altLang="ko-KR" sz="1800" kern="0" spc="0" dirty="0">
                  <a:solidFill>
                    <a:srgbClr val="000000"/>
                  </a:solidFill>
                  <a:effectLst/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.</a:t>
              </a:r>
              <a:endParaRPr lang="ko-KR" altLang="en-US" sz="1800" kern="0" spc="0" dirty="0">
                <a:solidFill>
                  <a:srgbClr val="000000"/>
                </a:solidFill>
                <a:effectLst/>
                <a:latin typeface="나눔고딕OTF" panose="020D0604000000000000" pitchFamily="34" charset="-127"/>
                <a:ea typeface="나눔고딕OTF" panose="020D0604000000000000" pitchFamily="34" charset="-127"/>
              </a:endParaRPr>
            </a:p>
            <a:p>
              <a:pPr algn="ctr"/>
              <a:endParaRPr lang="ko-KR" altLang="en-US" dirty="0"/>
            </a:p>
          </p:txBody>
        </p:sp>
      </p:grpSp>
      <p:sp>
        <p:nvSpPr>
          <p:cNvPr id="36" name="타원 35">
            <a:extLst>
              <a:ext uri="{FF2B5EF4-FFF2-40B4-BE49-F238E27FC236}">
                <a16:creationId xmlns:a16="http://schemas.microsoft.com/office/drawing/2014/main" id="{1E105A0F-F0AF-47EF-B5C4-AF3C4500CB2A}"/>
              </a:ext>
            </a:extLst>
          </p:cNvPr>
          <p:cNvSpPr/>
          <p:nvPr/>
        </p:nvSpPr>
        <p:spPr>
          <a:xfrm>
            <a:off x="815275" y="6168503"/>
            <a:ext cx="121285" cy="121285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B85532F7-88C9-4634-9741-8724AA4EBB0A}"/>
              </a:ext>
            </a:extLst>
          </p:cNvPr>
          <p:cNvSpPr/>
          <p:nvPr/>
        </p:nvSpPr>
        <p:spPr>
          <a:xfrm>
            <a:off x="660785" y="6168503"/>
            <a:ext cx="121285" cy="121285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6272F382-A341-479B-A623-0D546CB303BF}"/>
              </a:ext>
            </a:extLst>
          </p:cNvPr>
          <p:cNvSpPr/>
          <p:nvPr/>
        </p:nvSpPr>
        <p:spPr>
          <a:xfrm>
            <a:off x="504942" y="6168502"/>
            <a:ext cx="121285" cy="1212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4DC1D03C-4B27-464C-95BC-032832FDEA1C}"/>
              </a:ext>
            </a:extLst>
          </p:cNvPr>
          <p:cNvSpPr/>
          <p:nvPr/>
        </p:nvSpPr>
        <p:spPr>
          <a:xfrm>
            <a:off x="352524" y="6168502"/>
            <a:ext cx="121285" cy="121285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A34231B4-EEBA-4E3B-BAA7-C92A4D565724}"/>
              </a:ext>
            </a:extLst>
          </p:cNvPr>
          <p:cNvSpPr/>
          <p:nvPr/>
        </p:nvSpPr>
        <p:spPr>
          <a:xfrm>
            <a:off x="198034" y="6168502"/>
            <a:ext cx="121285" cy="121285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96FC5DD4-0DE1-428F-9C8C-21AFB5239DDC}"/>
              </a:ext>
            </a:extLst>
          </p:cNvPr>
          <p:cNvSpPr/>
          <p:nvPr/>
        </p:nvSpPr>
        <p:spPr>
          <a:xfrm>
            <a:off x="42191" y="6168501"/>
            <a:ext cx="121285" cy="121285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3046283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" presetClass="entr" presetSubtype="1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클래식">
      <a:maj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Times New Roman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4284</TotalTime>
  <Words>642</Words>
  <Application>Microsoft Office PowerPoint</Application>
  <PresentationFormat>와이드스크린</PresentationFormat>
  <Paragraphs>174</Paragraphs>
  <Slides>18</Slides>
  <Notes>15</Notes>
  <HiddenSlides>0</HiddenSlides>
  <MMClips>1</MMClips>
  <ScaleCrop>false</ScaleCrop>
  <HeadingPairs>
    <vt:vector size="6" baseType="variant">
      <vt:variant>
        <vt:lpstr>사용한 글꼴</vt:lpstr>
      </vt:variant>
      <vt:variant>
        <vt:i4>18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37" baseType="lpstr">
      <vt:lpstr>G마켓 산스 Bold</vt:lpstr>
      <vt:lpstr>G마켓 산스 Light</vt:lpstr>
      <vt:lpstr>G마켓 산스 Medium</vt:lpstr>
      <vt:lpstr>G마켓 산스 TTF Medium</vt:lpstr>
      <vt:lpstr>HY동녘B</vt:lpstr>
      <vt:lpstr>HY헤드라인M</vt:lpstr>
      <vt:lpstr>Y유니버스 B</vt:lpstr>
      <vt:lpstr>나눔고딕 Light</vt:lpstr>
      <vt:lpstr>나눔고딕OTF</vt:lpstr>
      <vt:lpstr>나눔고딕OTF ExtraBold</vt:lpstr>
      <vt:lpstr>맑은 고딕</vt:lpstr>
      <vt:lpstr>한컴 고딕</vt:lpstr>
      <vt:lpstr>한컴 백제 M</vt:lpstr>
      <vt:lpstr>한컴 윤고딕 230</vt:lpstr>
      <vt:lpstr>함초롬바탕</vt:lpstr>
      <vt:lpstr>Arial</vt:lpstr>
      <vt:lpstr>Cambria Math</vt:lpstr>
      <vt:lpstr>Times New Roman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SOL</dc:creator>
  <cp:lastModifiedBy>SMHRD</cp:lastModifiedBy>
  <cp:revision>243</cp:revision>
  <dcterms:created xsi:type="dcterms:W3CDTF">2022-02-03T01:38:37Z</dcterms:created>
  <dcterms:modified xsi:type="dcterms:W3CDTF">2022-03-10T01:13:06Z</dcterms:modified>
</cp:coreProperties>
</file>